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7" r:id="rId2"/>
    <p:sldId id="257" r:id="rId3"/>
    <p:sldId id="268" r:id="rId4"/>
    <p:sldId id="269" r:id="rId5"/>
    <p:sldId id="259" r:id="rId6"/>
    <p:sldId id="258" r:id="rId7"/>
    <p:sldId id="263" r:id="rId8"/>
    <p:sldId id="264" r:id="rId9"/>
    <p:sldId id="265" r:id="rId10"/>
    <p:sldId id="266" r:id="rId11"/>
    <p:sldId id="270" r:id="rId12"/>
    <p:sldId id="271" r:id="rId13"/>
    <p:sldId id="272" r:id="rId14"/>
    <p:sldId id="273" r:id="rId15"/>
    <p:sldId id="274"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98" autoAdjust="0"/>
    <p:restoredTop sz="94660"/>
  </p:normalViewPr>
  <p:slideViewPr>
    <p:cSldViewPr>
      <p:cViewPr>
        <p:scale>
          <a:sx n="78" d="100"/>
          <a:sy n="78" d="100"/>
        </p:scale>
        <p:origin x="1035"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D24BC7-C593-4FC3-9AF3-FA8487C1B033}" type="datetimeFigureOut">
              <a:rPr lang="en-US" smtClean="0"/>
              <a:t>5/4/2026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AFA1FE-77BF-4C3C-BE2A-9F0C6FE59E9B}" type="slidenum">
              <a:rPr lang="en-US" smtClean="0"/>
              <a:t>‹#›</a:t>
            </a:fld>
            <a:endParaRPr lang="en-US"/>
          </a:p>
        </p:txBody>
      </p:sp>
    </p:spTree>
    <p:extLst>
      <p:ext uri="{BB962C8B-B14F-4D97-AF65-F5344CB8AC3E}">
        <p14:creationId xmlns:p14="http://schemas.microsoft.com/office/powerpoint/2010/main" val="17583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4905BA-D19B-49B0-9F8E-D4BFB0CFE01F}"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55803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7E6838-C92F-42B8-872E-0C08866CFB26}"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47432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5B8220-4FBE-49DD-9EFA-17338F1BE3CC}"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07323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543D5D-A842-41E6-8B55-A65E93C644CB}" type="datetime1">
              <a:rPr lang="en-US" smtClean="0"/>
              <a:t>5/4/2026</a:t>
            </a:fld>
            <a:endParaRPr lang="en-US"/>
          </a:p>
        </p:txBody>
      </p:sp>
      <p:sp>
        <p:nvSpPr>
          <p:cNvPr id="6" name="Footer Placeholder 5"/>
          <p:cNvSpPr>
            <a:spLocks noGrp="1"/>
          </p:cNvSpPr>
          <p:nvPr>
            <p:ph type="ftr" sz="quarter" idx="11"/>
          </p:nvPr>
        </p:nvSpPr>
        <p:spPr/>
        <p:txBody>
          <a:bodyPr/>
          <a:lstStyle/>
          <a:p>
            <a:r>
              <a:rPr lang="en-US"/>
              <a:t>Dr Nandini Katti - Economics Made Simple</a:t>
            </a:r>
          </a:p>
        </p:txBody>
      </p:sp>
      <p:sp>
        <p:nvSpPr>
          <p:cNvPr id="7" name="Slide Number Placeholder 6"/>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2977508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F1696D0-D139-4501-BC69-1D5C842E6AA5}" type="datetime1">
              <a:rPr lang="en-US" smtClean="0"/>
              <a:t>5/4/2026</a:t>
            </a:fld>
            <a:endParaRPr lang="en-US"/>
          </a:p>
        </p:txBody>
      </p:sp>
      <p:sp>
        <p:nvSpPr>
          <p:cNvPr id="8" name="Footer Placeholder 7"/>
          <p:cNvSpPr>
            <a:spLocks noGrp="1"/>
          </p:cNvSpPr>
          <p:nvPr>
            <p:ph type="ftr" sz="quarter" idx="11"/>
          </p:nvPr>
        </p:nvSpPr>
        <p:spPr/>
        <p:txBody>
          <a:bodyPr/>
          <a:lstStyle/>
          <a:p>
            <a:r>
              <a:rPr lang="en-US"/>
              <a:t>Dr Nandini Katti - Economics Made Simple</a:t>
            </a:r>
          </a:p>
        </p:txBody>
      </p:sp>
      <p:sp>
        <p:nvSpPr>
          <p:cNvPr id="9" name="Slide Number Placeholder 8"/>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70940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AC22FE-F6AF-4A5F-9653-1930617C612B}" type="datetime1">
              <a:rPr lang="en-US" smtClean="0"/>
              <a:t>5/4/2026</a:t>
            </a:fld>
            <a:endParaRPr lang="en-US"/>
          </a:p>
        </p:txBody>
      </p:sp>
      <p:sp>
        <p:nvSpPr>
          <p:cNvPr id="4" name="Footer Placeholder 3"/>
          <p:cNvSpPr>
            <a:spLocks noGrp="1"/>
          </p:cNvSpPr>
          <p:nvPr>
            <p:ph type="ftr" sz="quarter" idx="11"/>
          </p:nvPr>
        </p:nvSpPr>
        <p:spPr/>
        <p:txBody>
          <a:bodyPr/>
          <a:lstStyle/>
          <a:p>
            <a:r>
              <a:rPr lang="en-US"/>
              <a:t>Dr Nandini Katti - Economics Made Simple</a:t>
            </a:r>
          </a:p>
        </p:txBody>
      </p:sp>
      <p:sp>
        <p:nvSpPr>
          <p:cNvPr id="5" name="Slide Number Placeholder 4"/>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64416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0EB3A-60BB-479D-B35F-6F7B7D887356}" type="datetime1">
              <a:rPr lang="en-US" smtClean="0"/>
              <a:t>5/4/2026</a:t>
            </a:fld>
            <a:endParaRPr lang="en-US"/>
          </a:p>
        </p:txBody>
      </p:sp>
      <p:sp>
        <p:nvSpPr>
          <p:cNvPr id="3" name="Footer Placeholder 2"/>
          <p:cNvSpPr>
            <a:spLocks noGrp="1"/>
          </p:cNvSpPr>
          <p:nvPr>
            <p:ph type="ftr" sz="quarter" idx="11"/>
          </p:nvPr>
        </p:nvSpPr>
        <p:spPr/>
        <p:txBody>
          <a:bodyPr/>
          <a:lstStyle/>
          <a:p>
            <a:r>
              <a:rPr lang="en-US"/>
              <a:t>Dr Nandini Katti - Economics Made Simple</a:t>
            </a:r>
          </a:p>
        </p:txBody>
      </p:sp>
      <p:sp>
        <p:nvSpPr>
          <p:cNvPr id="4" name="Slide Number Placeholder 3"/>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2033937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423BB2-E8D8-4F08-ADD6-C008A570B555}" type="datetime1">
              <a:rPr lang="en-US" smtClean="0"/>
              <a:t>5/4/2026</a:t>
            </a:fld>
            <a:endParaRPr lang="en-US"/>
          </a:p>
        </p:txBody>
      </p:sp>
      <p:sp>
        <p:nvSpPr>
          <p:cNvPr id="6" name="Footer Placeholder 5"/>
          <p:cNvSpPr>
            <a:spLocks noGrp="1"/>
          </p:cNvSpPr>
          <p:nvPr>
            <p:ph type="ftr" sz="quarter" idx="11"/>
          </p:nvPr>
        </p:nvSpPr>
        <p:spPr/>
        <p:txBody>
          <a:bodyPr/>
          <a:lstStyle/>
          <a:p>
            <a:r>
              <a:rPr lang="en-US"/>
              <a:t>Dr Nandini Katti - Economics Made Simple</a:t>
            </a:r>
          </a:p>
        </p:txBody>
      </p:sp>
      <p:sp>
        <p:nvSpPr>
          <p:cNvPr id="7" name="Slide Number Placeholder 6"/>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2466146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A78BF6-2748-4771-A463-2F6695E8FC4B}" type="datetime1">
              <a:rPr lang="en-US" smtClean="0"/>
              <a:t>5/4/2026</a:t>
            </a:fld>
            <a:endParaRPr lang="en-US"/>
          </a:p>
        </p:txBody>
      </p:sp>
      <p:sp>
        <p:nvSpPr>
          <p:cNvPr id="6" name="Footer Placeholder 5"/>
          <p:cNvSpPr>
            <a:spLocks noGrp="1"/>
          </p:cNvSpPr>
          <p:nvPr>
            <p:ph type="ftr" sz="quarter" idx="11"/>
          </p:nvPr>
        </p:nvSpPr>
        <p:spPr/>
        <p:txBody>
          <a:bodyPr/>
          <a:lstStyle/>
          <a:p>
            <a:r>
              <a:rPr lang="en-US"/>
              <a:t>Dr Nandini Katti - Economics Made Simple</a:t>
            </a:r>
          </a:p>
        </p:txBody>
      </p:sp>
      <p:sp>
        <p:nvSpPr>
          <p:cNvPr id="7" name="Slide Number Placeholder 6"/>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183285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EFBACE-EFE0-4BE6-AB97-EF4666C5884C}"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2508734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371196-B84A-4E09-A3F8-D3C124885C74}"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a:t>
            </a:fld>
            <a:endParaRPr lang="en-US"/>
          </a:p>
        </p:txBody>
      </p:sp>
    </p:spTree>
    <p:extLst>
      <p:ext uri="{BB962C8B-B14F-4D97-AF65-F5344CB8AC3E}">
        <p14:creationId xmlns:p14="http://schemas.microsoft.com/office/powerpoint/2010/main" val="867489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C0269-E205-4966-95C0-3372BF9A8AE6}" type="datetime1">
              <a:rPr lang="en-US" smtClean="0"/>
              <a:t>5/4/2026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Dr Nandini Katti - Economics Made Simple</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C2BAD4-359F-4527-B078-12B9097995F5}" type="slidenum">
              <a:rPr lang="en-US" smtClean="0"/>
              <a:t>‹#›</a:t>
            </a:fld>
            <a:endParaRPr lang="en-US"/>
          </a:p>
        </p:txBody>
      </p:sp>
    </p:spTree>
    <p:extLst>
      <p:ext uri="{BB962C8B-B14F-4D97-AF65-F5344CB8AC3E}">
        <p14:creationId xmlns:p14="http://schemas.microsoft.com/office/powerpoint/2010/main" val="2254144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26700-9E86-4285-8130-3A14A6359043}" type="datetime1">
              <a:rPr lang="en-US" smtClean="0"/>
              <a:t>5/4/2026</a:t>
            </a:fld>
            <a:endParaRPr lang="en-US"/>
          </a:p>
        </p:txBody>
      </p:sp>
      <p:sp>
        <p:nvSpPr>
          <p:cNvPr id="3" name="Footer Placeholder 2"/>
          <p:cNvSpPr>
            <a:spLocks noGrp="1"/>
          </p:cNvSpPr>
          <p:nvPr>
            <p:ph type="ftr" sz="quarter" idx="11"/>
          </p:nvPr>
        </p:nvSpPr>
        <p:spPr/>
        <p:txBody>
          <a:bodyPr/>
          <a:lstStyle/>
          <a:p>
            <a:r>
              <a:rPr lang="en-US"/>
              <a:t>Dr Nandini Katti - Economics Made Simple</a:t>
            </a:r>
          </a:p>
        </p:txBody>
      </p:sp>
      <p:sp>
        <p:nvSpPr>
          <p:cNvPr id="4" name="Slide Number Placeholder 3"/>
          <p:cNvSpPr>
            <a:spLocks noGrp="1"/>
          </p:cNvSpPr>
          <p:nvPr>
            <p:ph type="sldNum" sz="quarter" idx="12"/>
          </p:nvPr>
        </p:nvSpPr>
        <p:spPr/>
        <p:txBody>
          <a:bodyPr/>
          <a:lstStyle/>
          <a:p>
            <a:fld id="{B3C2BAD4-359F-4527-B078-12B9097995F5}" type="slidenum">
              <a:rPr lang="en-US" smtClean="0"/>
              <a:t>1</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524000"/>
            <a:ext cx="8229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90600" y="330562"/>
            <a:ext cx="7620000" cy="954107"/>
          </a:xfrm>
          <a:prstGeom prst="rect">
            <a:avLst/>
          </a:prstGeom>
          <a:noFill/>
        </p:spPr>
        <p:txBody>
          <a:bodyPr wrap="square" rtlCol="0">
            <a:spAutoFit/>
          </a:bodyPr>
          <a:lstStyle/>
          <a:p>
            <a:pPr algn="ctr"/>
            <a:r>
              <a:rPr lang="en-US" sz="2800" b="1" dirty="0">
                <a:latin typeface="Algerian" pitchFamily="82" charset="0"/>
              </a:rPr>
              <a:t>SUSTAINABLE DEVELOPMENT GOALS</a:t>
            </a:r>
          </a:p>
          <a:p>
            <a:r>
              <a:rPr lang="en-US" sz="2800" b="1" dirty="0">
                <a:latin typeface="Algerian" pitchFamily="82" charset="0"/>
              </a:rPr>
              <a:t>        </a:t>
            </a:r>
            <a:r>
              <a:rPr lang="en-US" sz="2800" b="1" dirty="0" err="1">
                <a:latin typeface="Algerian" pitchFamily="82" charset="0"/>
              </a:rPr>
              <a:t>SDg</a:t>
            </a:r>
            <a:r>
              <a:rPr lang="en-US" sz="2000" b="1" dirty="0" err="1">
                <a:latin typeface="Algerian" pitchFamily="82" charset="0"/>
              </a:rPr>
              <a:t>s</a:t>
            </a:r>
            <a:r>
              <a:rPr lang="en-US" sz="2000" b="1" dirty="0">
                <a:latin typeface="Algerian" pitchFamily="82" charset="0"/>
              </a:rPr>
              <a:t> </a:t>
            </a:r>
            <a:endParaRPr lang="en-US" sz="2800" b="1" dirty="0">
              <a:latin typeface="Algerian" pitchFamily="82" charset="0"/>
            </a:endParaRPr>
          </a:p>
        </p:txBody>
      </p:sp>
    </p:spTree>
    <p:extLst>
      <p:ext uri="{BB962C8B-B14F-4D97-AF65-F5344CB8AC3E}">
        <p14:creationId xmlns:p14="http://schemas.microsoft.com/office/powerpoint/2010/main" val="1431504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dirty="0">
                <a:latin typeface="Algerian" pitchFamily="82" charset="0"/>
                <a:cs typeface="Times New Roman" pitchFamily="18" charset="0"/>
              </a:rPr>
              <a:t>SUSUSTAINABLE DEVELOPMENT</a:t>
            </a:r>
          </a:p>
        </p:txBody>
      </p:sp>
      <p:sp>
        <p:nvSpPr>
          <p:cNvPr id="3" name="Content Placeholder 2"/>
          <p:cNvSpPr>
            <a:spLocks noGrp="1"/>
          </p:cNvSpPr>
          <p:nvPr>
            <p:ph idx="1"/>
          </p:nvPr>
        </p:nvSpPr>
        <p:spPr/>
        <p:txBody>
          <a:bodyPr>
            <a:normAutofit/>
          </a:bodyPr>
          <a:lstStyle/>
          <a:p>
            <a:pPr algn="just"/>
            <a:r>
              <a:rPr lang="en-US" sz="2000" dirty="0">
                <a:latin typeface="Times New Roman" pitchFamily="18" charset="0"/>
                <a:cs typeface="Times New Roman" pitchFamily="18" charset="0"/>
              </a:rPr>
              <a:t>Development that meets the needs of the present generation without compromising the needs of the future generation. When an economy adopts sustainable development strategy, its GDP growth rate may not be very high but it will sustain for a longer time period</a:t>
            </a:r>
          </a:p>
          <a:p>
            <a:pPr algn="just"/>
            <a:r>
              <a:rPr lang="en-US" sz="2000" dirty="0">
                <a:latin typeface="Times New Roman" pitchFamily="18" charset="0"/>
                <a:cs typeface="Times New Roman" pitchFamily="18" charset="0"/>
              </a:rPr>
              <a:t>The guiding principles for long term global development are structured under five pillars</a:t>
            </a:r>
          </a:p>
          <a:p>
            <a:pPr algn="just">
              <a:buFont typeface="+mj-lt"/>
              <a:buAutoNum type="arabicPeriod"/>
            </a:pPr>
            <a:r>
              <a:rPr lang="en-US" sz="2000" dirty="0">
                <a:latin typeface="Times New Roman" pitchFamily="18" charset="0"/>
                <a:cs typeface="Times New Roman" pitchFamily="18" charset="0"/>
              </a:rPr>
              <a:t>people</a:t>
            </a:r>
          </a:p>
          <a:p>
            <a:pPr algn="just">
              <a:buFont typeface="+mj-lt"/>
              <a:buAutoNum type="arabicPeriod"/>
            </a:pPr>
            <a:r>
              <a:rPr lang="en-US" sz="2000" dirty="0">
                <a:latin typeface="Times New Roman" pitchFamily="18" charset="0"/>
                <a:cs typeface="Times New Roman" pitchFamily="18" charset="0"/>
              </a:rPr>
              <a:t>planet</a:t>
            </a:r>
          </a:p>
          <a:p>
            <a:pPr algn="just">
              <a:buFont typeface="+mj-lt"/>
              <a:buAutoNum type="arabicPeriod"/>
            </a:pPr>
            <a:r>
              <a:rPr lang="en-US" sz="2000" dirty="0">
                <a:latin typeface="Times New Roman" pitchFamily="18" charset="0"/>
                <a:cs typeface="Times New Roman" pitchFamily="18" charset="0"/>
              </a:rPr>
              <a:t>Prosperity</a:t>
            </a:r>
          </a:p>
          <a:p>
            <a:pPr algn="just">
              <a:buFont typeface="+mj-lt"/>
              <a:buAutoNum type="arabicPeriod"/>
            </a:pPr>
            <a:r>
              <a:rPr lang="en-US" sz="2000" dirty="0">
                <a:latin typeface="Times New Roman" pitchFamily="18" charset="0"/>
                <a:cs typeface="Times New Roman" pitchFamily="18" charset="0"/>
              </a:rPr>
              <a:t>Peace</a:t>
            </a:r>
          </a:p>
          <a:p>
            <a:pPr algn="just">
              <a:buFont typeface="+mj-lt"/>
              <a:buAutoNum type="arabicPeriod"/>
            </a:pPr>
            <a:r>
              <a:rPr lang="en-US" sz="2000" dirty="0">
                <a:latin typeface="Times New Roman" pitchFamily="18" charset="0"/>
                <a:cs typeface="Times New Roman" pitchFamily="18" charset="0"/>
              </a:rPr>
              <a:t>partnerships</a:t>
            </a:r>
          </a:p>
          <a:p>
            <a:pPr algn="just"/>
            <a:r>
              <a:rPr lang="en-US" sz="2000" dirty="0">
                <a:latin typeface="Times New Roman" pitchFamily="18" charset="0"/>
                <a:cs typeface="Times New Roman" pitchFamily="18" charset="0"/>
              </a:rPr>
              <a:t>United Nations in 2015 introduced </a:t>
            </a:r>
            <a:r>
              <a:rPr lang="en-US" sz="2000" b="1" dirty="0">
                <a:solidFill>
                  <a:srgbClr val="FF0000"/>
                </a:solidFill>
                <a:latin typeface="Times New Roman" pitchFamily="18" charset="0"/>
                <a:cs typeface="Times New Roman" pitchFamily="18" charset="0"/>
              </a:rPr>
              <a:t>17 SDGs </a:t>
            </a:r>
            <a:r>
              <a:rPr lang="en-US" sz="2000" dirty="0">
                <a:latin typeface="Times New Roman" pitchFamily="18" charset="0"/>
                <a:cs typeface="Times New Roman" pitchFamily="18" charset="0"/>
              </a:rPr>
              <a:t>to be adopted for 2030 Agenda for sustainable development. These goals are also called </a:t>
            </a:r>
            <a:r>
              <a:rPr lang="en-US" sz="2000" b="1" dirty="0">
                <a:solidFill>
                  <a:srgbClr val="FF0000"/>
                </a:solidFill>
                <a:latin typeface="Times New Roman" pitchFamily="18" charset="0"/>
                <a:cs typeface="Times New Roman" pitchFamily="18" charset="0"/>
              </a:rPr>
              <a:t>as Global Goals </a:t>
            </a:r>
          </a:p>
        </p:txBody>
      </p:sp>
      <p:sp>
        <p:nvSpPr>
          <p:cNvPr id="4" name="Date Placeholder 3"/>
          <p:cNvSpPr>
            <a:spLocks noGrp="1"/>
          </p:cNvSpPr>
          <p:nvPr>
            <p:ph type="dt" sz="half" idx="10"/>
          </p:nvPr>
        </p:nvSpPr>
        <p:spPr/>
        <p:txBody>
          <a:bodyPr/>
          <a:lstStyle/>
          <a:p>
            <a:fld id="{BB37F14F-D93D-4A79-A629-70D36EFA94E8}"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2</a:t>
            </a:fld>
            <a:endParaRPr lang="en-US"/>
          </a:p>
        </p:txBody>
      </p:sp>
    </p:spTree>
    <p:extLst>
      <p:ext uri="{BB962C8B-B14F-4D97-AF65-F5344CB8AC3E}">
        <p14:creationId xmlns:p14="http://schemas.microsoft.com/office/powerpoint/2010/main" val="118190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7E994-722E-8D5B-365E-D2057C71018E}"/>
              </a:ext>
            </a:extLst>
          </p:cNvPr>
          <p:cNvSpPr>
            <a:spLocks noGrp="1"/>
          </p:cNvSpPr>
          <p:nvPr>
            <p:ph type="dt" sz="half" idx="10"/>
          </p:nvPr>
        </p:nvSpPr>
        <p:spPr/>
        <p:txBody>
          <a:bodyPr/>
          <a:lstStyle/>
          <a:p>
            <a:fld id="{A9164467-380A-4164-B8E3-56BD8539B979}" type="datetime1">
              <a:rPr lang="en-US" smtClean="0"/>
              <a:t>5/4/2026</a:t>
            </a:fld>
            <a:endParaRPr lang="en-US"/>
          </a:p>
        </p:txBody>
      </p:sp>
      <p:sp>
        <p:nvSpPr>
          <p:cNvPr id="3" name="Footer Placeholder 2">
            <a:extLst>
              <a:ext uri="{FF2B5EF4-FFF2-40B4-BE49-F238E27FC236}">
                <a16:creationId xmlns:a16="http://schemas.microsoft.com/office/drawing/2014/main" id="{ABB725AB-511D-9B06-8462-E0BD9257C053}"/>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1E433EDD-EF69-7261-39AD-3863019B6EB7}"/>
              </a:ext>
            </a:extLst>
          </p:cNvPr>
          <p:cNvSpPr>
            <a:spLocks noGrp="1"/>
          </p:cNvSpPr>
          <p:nvPr>
            <p:ph type="sldNum" sz="quarter" idx="12"/>
          </p:nvPr>
        </p:nvSpPr>
        <p:spPr/>
        <p:txBody>
          <a:bodyPr/>
          <a:lstStyle/>
          <a:p>
            <a:fld id="{B3C2BAD4-359F-4527-B078-12B9097995F5}" type="slidenum">
              <a:rPr lang="en-US" smtClean="0"/>
              <a:t>3</a:t>
            </a:fld>
            <a:endParaRPr lang="en-US"/>
          </a:p>
        </p:txBody>
      </p:sp>
      <p:pic>
        <p:nvPicPr>
          <p:cNvPr id="7170" name="Picture 2" descr="Press Release: Press Information Bureau">
            <a:extLst>
              <a:ext uri="{FF2B5EF4-FFF2-40B4-BE49-F238E27FC236}">
                <a16:creationId xmlns:a16="http://schemas.microsoft.com/office/drawing/2014/main" id="{A633CF72-2C7F-758A-EC39-0C2DC5919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990600"/>
            <a:ext cx="8991600" cy="42671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206C661-EDD7-A3E0-E05B-39C39621F141}"/>
              </a:ext>
            </a:extLst>
          </p:cNvPr>
          <p:cNvSpPr txBox="1"/>
          <p:nvPr/>
        </p:nvSpPr>
        <p:spPr>
          <a:xfrm>
            <a:off x="1600200" y="5334000"/>
            <a:ext cx="8458200" cy="261610"/>
          </a:xfrm>
          <a:prstGeom prst="rect">
            <a:avLst/>
          </a:prstGeom>
          <a:noFill/>
        </p:spPr>
        <p:txBody>
          <a:bodyPr wrap="square">
            <a:spAutoFit/>
          </a:bodyPr>
          <a:lstStyle/>
          <a:p>
            <a:r>
              <a:rPr lang="en-IN" sz="1050" dirty="0"/>
              <a:t>https://www.pib.gov.in/PressReleseDetailm.aspx?PRID=2161834</a:t>
            </a:r>
          </a:p>
        </p:txBody>
      </p:sp>
    </p:spTree>
    <p:extLst>
      <p:ext uri="{BB962C8B-B14F-4D97-AF65-F5344CB8AC3E}">
        <p14:creationId xmlns:p14="http://schemas.microsoft.com/office/powerpoint/2010/main" val="158164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19EFF6-CA0E-1062-7534-493A9DEC93CF}"/>
              </a:ext>
            </a:extLst>
          </p:cNvPr>
          <p:cNvSpPr>
            <a:spLocks noGrp="1"/>
          </p:cNvSpPr>
          <p:nvPr>
            <p:ph type="dt" sz="half" idx="10"/>
          </p:nvPr>
        </p:nvSpPr>
        <p:spPr/>
        <p:txBody>
          <a:bodyPr/>
          <a:lstStyle/>
          <a:p>
            <a:fld id="{11289A38-BC84-4B1B-87C4-97492EB6942F}" type="datetime1">
              <a:rPr lang="en-US" smtClean="0"/>
              <a:t>5/4/2026</a:t>
            </a:fld>
            <a:endParaRPr lang="en-US"/>
          </a:p>
        </p:txBody>
      </p:sp>
      <p:sp>
        <p:nvSpPr>
          <p:cNvPr id="3" name="Footer Placeholder 2">
            <a:extLst>
              <a:ext uri="{FF2B5EF4-FFF2-40B4-BE49-F238E27FC236}">
                <a16:creationId xmlns:a16="http://schemas.microsoft.com/office/drawing/2014/main" id="{BA38C3B1-3B03-BC82-1BC6-CFD765185204}"/>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7D0A9F0F-B27C-73A8-4B20-5C21D45A785F}"/>
              </a:ext>
            </a:extLst>
          </p:cNvPr>
          <p:cNvSpPr>
            <a:spLocks noGrp="1"/>
          </p:cNvSpPr>
          <p:nvPr>
            <p:ph type="sldNum" sz="quarter" idx="12"/>
          </p:nvPr>
        </p:nvSpPr>
        <p:spPr/>
        <p:txBody>
          <a:bodyPr/>
          <a:lstStyle/>
          <a:p>
            <a:fld id="{B3C2BAD4-359F-4527-B078-12B9097995F5}" type="slidenum">
              <a:rPr lang="en-US" smtClean="0"/>
              <a:t>4</a:t>
            </a:fld>
            <a:endParaRPr lang="en-US"/>
          </a:p>
        </p:txBody>
      </p:sp>
      <p:pic>
        <p:nvPicPr>
          <p:cNvPr id="6" name="Picture 5">
            <a:extLst>
              <a:ext uri="{FF2B5EF4-FFF2-40B4-BE49-F238E27FC236}">
                <a16:creationId xmlns:a16="http://schemas.microsoft.com/office/drawing/2014/main" id="{90182BF6-CE1C-20AE-0F8D-84B78A44F3F0}"/>
              </a:ext>
            </a:extLst>
          </p:cNvPr>
          <p:cNvPicPr>
            <a:picLocks noChangeAspect="1"/>
          </p:cNvPicPr>
          <p:nvPr/>
        </p:nvPicPr>
        <p:blipFill>
          <a:blip r:embed="rId2"/>
          <a:stretch>
            <a:fillRect/>
          </a:stretch>
        </p:blipFill>
        <p:spPr>
          <a:xfrm>
            <a:off x="1004851" y="271439"/>
            <a:ext cx="10044150" cy="5900761"/>
          </a:xfrm>
          <a:prstGeom prst="rect">
            <a:avLst/>
          </a:prstGeom>
        </p:spPr>
      </p:pic>
    </p:spTree>
    <p:extLst>
      <p:ext uri="{BB962C8B-B14F-4D97-AF65-F5344CB8AC3E}">
        <p14:creationId xmlns:p14="http://schemas.microsoft.com/office/powerpoint/2010/main" val="3640304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800" b="1" dirty="0">
                <a:latin typeface="Times New Roman" pitchFamily="18" charset="0"/>
                <a:cs typeface="Times New Roman" pitchFamily="18" charset="0"/>
              </a:rPr>
              <a:t>SUSUTAINABLE DEVELOPMENT INITIATIVES IN INDIA</a:t>
            </a:r>
          </a:p>
        </p:txBody>
      </p:sp>
      <p:sp>
        <p:nvSpPr>
          <p:cNvPr id="3" name="Content Placeholder 2"/>
          <p:cNvSpPr>
            <a:spLocks noGrp="1"/>
          </p:cNvSpPr>
          <p:nvPr>
            <p:ph idx="1"/>
          </p:nvPr>
        </p:nvSpPr>
        <p:spPr/>
        <p:txBody>
          <a:bodyPr>
            <a:normAutofit/>
          </a:bodyPr>
          <a:lstStyle/>
          <a:p>
            <a:pPr algn="just"/>
            <a:r>
              <a:rPr lang="en-US" sz="2800" dirty="0">
                <a:latin typeface="Times New Roman" pitchFamily="18" charset="0"/>
                <a:cs typeface="Times New Roman" pitchFamily="18" charset="0"/>
              </a:rPr>
              <a:t>India has succeeded in attaining the objective of economic growth </a:t>
            </a:r>
          </a:p>
          <a:p>
            <a:pPr algn="just"/>
            <a:r>
              <a:rPr lang="en-US" sz="2800" dirty="0">
                <a:latin typeface="Times New Roman" pitchFamily="18" charset="0"/>
                <a:cs typeface="Times New Roman" pitchFamily="18" charset="0"/>
              </a:rPr>
              <a:t>Development goals are yet lagging, for </a:t>
            </a:r>
            <a:r>
              <a:rPr lang="en-US" sz="2800" dirty="0" err="1">
                <a:latin typeface="Times New Roman" pitchFamily="18" charset="0"/>
                <a:cs typeface="Times New Roman" pitchFamily="18" charset="0"/>
              </a:rPr>
              <a:t>eg.</a:t>
            </a:r>
            <a:r>
              <a:rPr lang="en-US" sz="2800" dirty="0">
                <a:latin typeface="Times New Roman" pitchFamily="18" charset="0"/>
                <a:cs typeface="Times New Roman" pitchFamily="18" charset="0"/>
              </a:rPr>
              <a:t> in terms of HDI the rank is 130 out of 193 nations. </a:t>
            </a:r>
          </a:p>
          <a:p>
            <a:pPr algn="just"/>
            <a:r>
              <a:rPr lang="en-US" sz="2800" dirty="0">
                <a:latin typeface="Times New Roman" pitchFamily="18" charset="0"/>
                <a:cs typeface="Times New Roman" pitchFamily="18" charset="0"/>
              </a:rPr>
              <a:t>India has now adopted a strategy of inclusive growth for </a:t>
            </a:r>
            <a:r>
              <a:rPr lang="en-US" sz="2800" dirty="0" err="1">
                <a:latin typeface="Times New Roman" pitchFamily="18" charset="0"/>
                <a:cs typeface="Times New Roman" pitchFamily="18" charset="0"/>
              </a:rPr>
              <a:t>Vikasit</a:t>
            </a:r>
            <a:r>
              <a:rPr lang="en-US" sz="2800" dirty="0">
                <a:latin typeface="Times New Roman" pitchFamily="18" charset="0"/>
                <a:cs typeface="Times New Roman" pitchFamily="18" charset="0"/>
              </a:rPr>
              <a:t> Bharat @ 2047</a:t>
            </a:r>
          </a:p>
          <a:p>
            <a:pPr algn="just"/>
            <a:r>
              <a:rPr lang="en-US" sz="2800" dirty="0">
                <a:latin typeface="Times New Roman" pitchFamily="18" charset="0"/>
                <a:cs typeface="Times New Roman" pitchFamily="18" charset="0"/>
              </a:rPr>
              <a:t>NITI </a:t>
            </a:r>
            <a:r>
              <a:rPr lang="en-US" sz="2800" dirty="0" err="1">
                <a:latin typeface="Times New Roman" pitchFamily="18" charset="0"/>
                <a:cs typeface="Times New Roman" pitchFamily="18" charset="0"/>
              </a:rPr>
              <a:t>Aayog</a:t>
            </a:r>
            <a:r>
              <a:rPr lang="en-US" sz="2800" dirty="0">
                <a:latin typeface="Times New Roman" pitchFamily="18" charset="0"/>
                <a:cs typeface="Times New Roman" pitchFamily="18" charset="0"/>
              </a:rPr>
              <a:t> (National Institution for Transforming India) is the body responsible for achieving these goals</a:t>
            </a:r>
          </a:p>
          <a:p>
            <a:pPr algn="just"/>
            <a:r>
              <a:rPr lang="en-US" sz="2800" dirty="0">
                <a:latin typeface="Times New Roman" pitchFamily="18" charset="0"/>
                <a:cs typeface="Times New Roman" pitchFamily="18" charset="0"/>
              </a:rPr>
              <a:t>The Indian economy has initialed and implemented these </a:t>
            </a:r>
            <a:r>
              <a:rPr lang="en-US" sz="2800" dirty="0" err="1">
                <a:latin typeface="Times New Roman" pitchFamily="18" charset="0"/>
                <a:cs typeface="Times New Roman" pitchFamily="18" charset="0"/>
              </a:rPr>
              <a:t>programmes</a:t>
            </a:r>
            <a:endParaRPr lang="en-US" sz="20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E3C774FB-735B-4FDA-96AE-9AE9CD42C9C1}"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5</a:t>
            </a:fld>
            <a:endParaRPr lang="en-US"/>
          </a:p>
        </p:txBody>
      </p:sp>
    </p:spTree>
    <p:extLst>
      <p:ext uri="{BB962C8B-B14F-4D97-AF65-F5344CB8AC3E}">
        <p14:creationId xmlns:p14="http://schemas.microsoft.com/office/powerpoint/2010/main" val="3548326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a:latin typeface="Algerian" pitchFamily="82" charset="0"/>
                <a:cs typeface="Times New Roman" pitchFamily="18" charset="0"/>
              </a:rPr>
              <a:t>17 SDGs of UNDP</a:t>
            </a:r>
          </a:p>
        </p:txBody>
      </p:sp>
      <p:sp>
        <p:nvSpPr>
          <p:cNvPr id="3" name="Content Placeholder 2"/>
          <p:cNvSpPr>
            <a:spLocks noGrp="1"/>
          </p:cNvSpPr>
          <p:nvPr>
            <p:ph idx="1"/>
          </p:nvPr>
        </p:nvSpPr>
        <p:spPr/>
        <p:txBody>
          <a:bodyPr>
            <a:normAutofit fontScale="92500" lnSpcReduction="20000"/>
          </a:bodyPr>
          <a:lstStyle/>
          <a:p>
            <a:pPr>
              <a:buFont typeface="+mj-lt"/>
              <a:buAutoNum type="arabicPeriod"/>
            </a:pPr>
            <a:r>
              <a:rPr lang="en-US" sz="1800" b="1" dirty="0">
                <a:latin typeface="Times New Roman" pitchFamily="18" charset="0"/>
                <a:cs typeface="Times New Roman" pitchFamily="18" charset="0"/>
              </a:rPr>
              <a:t>No Poverty</a:t>
            </a:r>
          </a:p>
          <a:p>
            <a:pPr>
              <a:buFont typeface="+mj-lt"/>
              <a:buAutoNum type="arabicPeriod"/>
            </a:pPr>
            <a:r>
              <a:rPr lang="en-US" sz="1800" b="1" dirty="0">
                <a:latin typeface="Times New Roman" pitchFamily="18" charset="0"/>
                <a:cs typeface="Times New Roman" pitchFamily="18" charset="0"/>
              </a:rPr>
              <a:t>Zero hunger</a:t>
            </a:r>
          </a:p>
          <a:p>
            <a:pPr>
              <a:buFont typeface="+mj-lt"/>
              <a:buAutoNum type="arabicPeriod"/>
            </a:pPr>
            <a:r>
              <a:rPr lang="en-US" sz="1800" b="1" dirty="0">
                <a:latin typeface="Times New Roman" pitchFamily="18" charset="0"/>
                <a:cs typeface="Times New Roman" pitchFamily="18" charset="0"/>
              </a:rPr>
              <a:t>Good health &amp; well being</a:t>
            </a:r>
          </a:p>
          <a:p>
            <a:pPr>
              <a:buFont typeface="+mj-lt"/>
              <a:buAutoNum type="arabicPeriod"/>
            </a:pPr>
            <a:r>
              <a:rPr lang="en-US" sz="1800" b="1" dirty="0">
                <a:latin typeface="Times New Roman" pitchFamily="18" charset="0"/>
                <a:cs typeface="Times New Roman" pitchFamily="18" charset="0"/>
              </a:rPr>
              <a:t>Quality education</a:t>
            </a:r>
          </a:p>
          <a:p>
            <a:pPr>
              <a:buFont typeface="+mj-lt"/>
              <a:buAutoNum type="arabicPeriod"/>
            </a:pPr>
            <a:r>
              <a:rPr lang="en-US" sz="1800" b="1" dirty="0">
                <a:latin typeface="Times New Roman" pitchFamily="18" charset="0"/>
                <a:cs typeface="Times New Roman" pitchFamily="18" charset="0"/>
              </a:rPr>
              <a:t>Gender equality</a:t>
            </a:r>
          </a:p>
          <a:p>
            <a:pPr>
              <a:buFont typeface="+mj-lt"/>
              <a:buAutoNum type="arabicPeriod"/>
            </a:pPr>
            <a:r>
              <a:rPr lang="en-US" sz="1800" b="1" dirty="0">
                <a:latin typeface="Times New Roman" pitchFamily="18" charset="0"/>
                <a:cs typeface="Times New Roman" pitchFamily="18" charset="0"/>
              </a:rPr>
              <a:t>Clean water &amp; sanitation</a:t>
            </a:r>
          </a:p>
          <a:p>
            <a:pPr>
              <a:buFont typeface="+mj-lt"/>
              <a:buAutoNum type="arabicPeriod"/>
            </a:pPr>
            <a:r>
              <a:rPr lang="en-US" sz="1800" b="1" dirty="0">
                <a:latin typeface="Times New Roman" pitchFamily="18" charset="0"/>
                <a:cs typeface="Times New Roman" pitchFamily="18" charset="0"/>
              </a:rPr>
              <a:t>Affordable &amp; clean energy</a:t>
            </a:r>
          </a:p>
          <a:p>
            <a:pPr>
              <a:buFont typeface="+mj-lt"/>
              <a:buAutoNum type="arabicPeriod"/>
            </a:pPr>
            <a:r>
              <a:rPr lang="en-US" sz="1800" b="1" dirty="0">
                <a:latin typeface="Times New Roman" pitchFamily="18" charset="0"/>
                <a:cs typeface="Times New Roman" pitchFamily="18" charset="0"/>
              </a:rPr>
              <a:t>Decent work &amp; economic work</a:t>
            </a:r>
          </a:p>
          <a:p>
            <a:pPr>
              <a:buFont typeface="+mj-lt"/>
              <a:buAutoNum type="arabicPeriod"/>
            </a:pPr>
            <a:r>
              <a:rPr lang="en-US" sz="1800" b="1" dirty="0">
                <a:latin typeface="Times New Roman" pitchFamily="18" charset="0"/>
                <a:cs typeface="Times New Roman" pitchFamily="18" charset="0"/>
              </a:rPr>
              <a:t>Industry, innovation &amp; infrastructure</a:t>
            </a:r>
          </a:p>
          <a:p>
            <a:pPr>
              <a:buFont typeface="+mj-lt"/>
              <a:buAutoNum type="arabicPeriod"/>
            </a:pPr>
            <a:r>
              <a:rPr lang="en-US" sz="1800" b="1" dirty="0">
                <a:latin typeface="Times New Roman" pitchFamily="18" charset="0"/>
                <a:cs typeface="Times New Roman" pitchFamily="18" charset="0"/>
              </a:rPr>
              <a:t>Reduced inequality</a:t>
            </a:r>
          </a:p>
          <a:p>
            <a:pPr>
              <a:buFont typeface="+mj-lt"/>
              <a:buAutoNum type="arabicPeriod"/>
            </a:pPr>
            <a:r>
              <a:rPr lang="en-US" sz="1800" b="1" dirty="0">
                <a:latin typeface="Times New Roman" pitchFamily="18" charset="0"/>
                <a:cs typeface="Times New Roman" pitchFamily="18" charset="0"/>
              </a:rPr>
              <a:t>Sustainable cities &amp; production</a:t>
            </a:r>
          </a:p>
          <a:p>
            <a:pPr>
              <a:buFont typeface="+mj-lt"/>
              <a:buAutoNum type="arabicPeriod"/>
            </a:pPr>
            <a:r>
              <a:rPr lang="en-US" sz="1800" b="1" dirty="0">
                <a:latin typeface="Times New Roman" pitchFamily="18" charset="0"/>
                <a:cs typeface="Times New Roman" pitchFamily="18" charset="0"/>
              </a:rPr>
              <a:t>Climate action</a:t>
            </a:r>
          </a:p>
          <a:p>
            <a:pPr>
              <a:buFont typeface="+mj-lt"/>
              <a:buAutoNum type="arabicPeriod"/>
            </a:pPr>
            <a:r>
              <a:rPr lang="en-US" sz="1800" b="1" dirty="0">
                <a:latin typeface="Times New Roman" pitchFamily="18" charset="0"/>
                <a:cs typeface="Times New Roman" pitchFamily="18" charset="0"/>
              </a:rPr>
              <a:t>Life below water</a:t>
            </a:r>
          </a:p>
          <a:p>
            <a:pPr>
              <a:buFont typeface="+mj-lt"/>
              <a:buAutoNum type="arabicPeriod"/>
            </a:pPr>
            <a:r>
              <a:rPr lang="en-US" sz="1800" b="1" dirty="0">
                <a:latin typeface="Times New Roman" pitchFamily="18" charset="0"/>
                <a:cs typeface="Times New Roman" pitchFamily="18" charset="0"/>
              </a:rPr>
              <a:t>Life on land</a:t>
            </a:r>
          </a:p>
          <a:p>
            <a:pPr>
              <a:buFont typeface="+mj-lt"/>
              <a:buAutoNum type="arabicPeriod"/>
            </a:pPr>
            <a:r>
              <a:rPr lang="en-US" sz="1800" b="1" dirty="0">
                <a:latin typeface="Times New Roman" pitchFamily="18" charset="0"/>
                <a:cs typeface="Times New Roman" pitchFamily="18" charset="0"/>
              </a:rPr>
              <a:t>Peace &amp; justice, strong institutions</a:t>
            </a:r>
          </a:p>
          <a:p>
            <a:pPr>
              <a:buFont typeface="+mj-lt"/>
              <a:buAutoNum type="arabicPeriod"/>
            </a:pPr>
            <a:r>
              <a:rPr lang="en-US" sz="1800" b="1" dirty="0">
                <a:latin typeface="Times New Roman" pitchFamily="18" charset="0"/>
                <a:cs typeface="Times New Roman" pitchFamily="18" charset="0"/>
              </a:rPr>
              <a:t>Responsible consumption &amp; production</a:t>
            </a:r>
          </a:p>
          <a:p>
            <a:pPr>
              <a:buFont typeface="+mj-lt"/>
              <a:buAutoNum type="arabicPeriod"/>
            </a:pPr>
            <a:r>
              <a:rPr lang="en-US" sz="1800" b="1" dirty="0">
                <a:latin typeface="Times New Roman" pitchFamily="18" charset="0"/>
                <a:cs typeface="Times New Roman" pitchFamily="18" charset="0"/>
              </a:rPr>
              <a:t>Partnerships to achieve the goals</a:t>
            </a:r>
          </a:p>
        </p:txBody>
      </p:sp>
      <p:sp>
        <p:nvSpPr>
          <p:cNvPr id="4" name="Date Placeholder 3"/>
          <p:cNvSpPr>
            <a:spLocks noGrp="1"/>
          </p:cNvSpPr>
          <p:nvPr>
            <p:ph type="dt" sz="half" idx="10"/>
          </p:nvPr>
        </p:nvSpPr>
        <p:spPr/>
        <p:txBody>
          <a:bodyPr/>
          <a:lstStyle/>
          <a:p>
            <a:fld id="{BDCC2429-F1CB-4643-8795-C3DBA5D50516}"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6</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524000"/>
            <a:ext cx="4800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978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Algerian" pitchFamily="82" charset="0"/>
              </a:rPr>
              <a:t> SDG</a:t>
            </a:r>
            <a:r>
              <a:rPr lang="en-US" sz="2400" b="1" dirty="0">
                <a:latin typeface="Algerian" pitchFamily="82" charset="0"/>
              </a:rPr>
              <a:t>s</a:t>
            </a:r>
            <a:r>
              <a:rPr lang="en-US" b="1" dirty="0">
                <a:latin typeface="Algerian" pitchFamily="82" charset="0"/>
              </a:rPr>
              <a:t> in India</a:t>
            </a:r>
          </a:p>
        </p:txBody>
      </p:sp>
      <p:sp>
        <p:nvSpPr>
          <p:cNvPr id="3" name="Content Placeholder 2"/>
          <p:cNvSpPr>
            <a:spLocks noGrp="1"/>
          </p:cNvSpPr>
          <p:nvPr>
            <p:ph idx="1"/>
          </p:nvPr>
        </p:nvSpPr>
        <p:spPr/>
        <p:txBody>
          <a:bodyPr>
            <a:normAutofit/>
          </a:bodyPr>
          <a:lstStyle/>
          <a:p>
            <a:r>
              <a:rPr lang="en-US" sz="1800" b="1" dirty="0">
                <a:latin typeface="Times New Roman" pitchFamily="18" charset="0"/>
                <a:cs typeface="Times New Roman" pitchFamily="18" charset="0"/>
              </a:rPr>
              <a:t>India is the 4</a:t>
            </a:r>
            <a:r>
              <a:rPr lang="en-US" sz="1800" b="1" baseline="30000" dirty="0">
                <a:latin typeface="Times New Roman" pitchFamily="18" charset="0"/>
                <a:cs typeface="Times New Roman" pitchFamily="18" charset="0"/>
              </a:rPr>
              <a:t>th</a:t>
            </a:r>
            <a:r>
              <a:rPr lang="en-US" sz="1800" b="1" dirty="0">
                <a:latin typeface="Times New Roman" pitchFamily="18" charset="0"/>
                <a:cs typeface="Times New Roman" pitchFamily="18" charset="0"/>
              </a:rPr>
              <a:t> largest economy in the world</a:t>
            </a:r>
          </a:p>
          <a:p>
            <a:pPr marL="0" indent="0">
              <a:buNone/>
            </a:pPr>
            <a:r>
              <a:rPr lang="en-US" sz="1800" b="1" dirty="0">
                <a:latin typeface="Times New Roman" pitchFamily="18" charset="0"/>
                <a:cs typeface="Times New Roman" pitchFamily="18" charset="0"/>
              </a:rPr>
              <a:t>     as nominal GDP and 3</a:t>
            </a:r>
            <a:r>
              <a:rPr lang="en-US" sz="1800" b="1" baseline="30000" dirty="0">
                <a:latin typeface="Times New Roman" pitchFamily="18" charset="0"/>
                <a:cs typeface="Times New Roman" pitchFamily="18" charset="0"/>
              </a:rPr>
              <a:t>rd</a:t>
            </a:r>
            <a:r>
              <a:rPr lang="en-US" sz="1800" b="1" dirty="0">
                <a:latin typeface="Times New Roman" pitchFamily="18" charset="0"/>
                <a:cs typeface="Times New Roman" pitchFamily="18" charset="0"/>
              </a:rPr>
              <a:t> largest by PPP</a:t>
            </a:r>
          </a:p>
          <a:p>
            <a:r>
              <a:rPr lang="en-US" sz="1800" b="1" dirty="0">
                <a:latin typeface="Times New Roman" pitchFamily="18" charset="0"/>
                <a:cs typeface="Times New Roman" pitchFamily="18" charset="0"/>
              </a:rPr>
              <a:t>HDI rank is 130 among 193 countries</a:t>
            </a:r>
          </a:p>
          <a:p>
            <a:r>
              <a:rPr lang="en-US" sz="1800" b="1" dirty="0">
                <a:latin typeface="Times New Roman" pitchFamily="18" charset="0"/>
                <a:cs typeface="Times New Roman" pitchFamily="18" charset="0"/>
              </a:rPr>
              <a:t>SDGs</a:t>
            </a:r>
          </a:p>
          <a:p>
            <a:r>
              <a:rPr lang="en-US" sz="1800" b="1" dirty="0">
                <a:latin typeface="Times New Roman" pitchFamily="18" charset="0"/>
                <a:cs typeface="Times New Roman" pitchFamily="18" charset="0"/>
              </a:rPr>
              <a:t>Poverty has significantly declined from 9.5% in 2022-23</a:t>
            </a:r>
          </a:p>
          <a:p>
            <a:pPr marL="0" indent="0">
              <a:buNone/>
            </a:pPr>
            <a:r>
              <a:rPr lang="en-US" sz="1800" b="1" dirty="0">
                <a:latin typeface="Times New Roman" pitchFamily="18" charset="0"/>
                <a:cs typeface="Times New Roman" pitchFamily="18" charset="0"/>
              </a:rPr>
              <a:t>      to 4.9% in 2023-24 (Indian Express, 29/05/2025)</a:t>
            </a:r>
          </a:p>
          <a:p>
            <a:pPr marL="0" indent="0">
              <a:buNone/>
            </a:pPr>
            <a:endParaRPr lang="en-US" sz="2400" b="1" dirty="0">
              <a:solidFill>
                <a:srgbClr val="FF0000"/>
              </a:solidFill>
              <a:latin typeface="Times New Roman" pitchFamily="18" charset="0"/>
              <a:cs typeface="Times New Roman" pitchFamily="18" charset="0"/>
            </a:endParaRPr>
          </a:p>
          <a:p>
            <a:pPr marL="514350" indent="-514350">
              <a:buFont typeface="+mj-lt"/>
              <a:buAutoNum type="arabicPeriod"/>
            </a:pPr>
            <a:r>
              <a:rPr lang="en-US" sz="2800" b="1" dirty="0">
                <a:solidFill>
                  <a:srgbClr val="FF0000"/>
                </a:solidFill>
                <a:latin typeface="Times New Roman" pitchFamily="18" charset="0"/>
                <a:cs typeface="Times New Roman" pitchFamily="18" charset="0"/>
              </a:rPr>
              <a:t>Ending poverty </a:t>
            </a:r>
            <a:r>
              <a:rPr lang="en-US" sz="2000" dirty="0">
                <a:latin typeface="Times New Roman" pitchFamily="18" charset="0"/>
                <a:cs typeface="Times New Roman" pitchFamily="18" charset="0"/>
              </a:rPr>
              <a:t>– </a:t>
            </a:r>
          </a:p>
          <a:p>
            <a:r>
              <a:rPr lang="en-US" sz="1800" b="1" dirty="0">
                <a:latin typeface="Times New Roman" pitchFamily="18" charset="0"/>
                <a:cs typeface="Times New Roman" pitchFamily="18" charset="0"/>
              </a:rPr>
              <a:t>MGNREGA – generated 85.06 crore man days of work by 2025</a:t>
            </a:r>
          </a:p>
          <a:p>
            <a:r>
              <a:rPr lang="en-US" sz="1800" b="1" dirty="0" err="1">
                <a:latin typeface="Times New Roman" pitchFamily="18" charset="0"/>
                <a:cs typeface="Times New Roman" pitchFamily="18" charset="0"/>
              </a:rPr>
              <a:t>Deen</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Dayal</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Antyodaya</a:t>
            </a:r>
            <a:r>
              <a:rPr lang="en-US" sz="1800" b="1" dirty="0">
                <a:latin typeface="Times New Roman" pitchFamily="18" charset="0"/>
                <a:cs typeface="Times New Roman" pitchFamily="18" charset="0"/>
              </a:rPr>
              <a:t> </a:t>
            </a:r>
            <a:r>
              <a:rPr lang="en-US" sz="1800" b="1" dirty="0" err="1">
                <a:latin typeface="Times New Roman" pitchFamily="18" charset="0"/>
                <a:cs typeface="Times New Roman" pitchFamily="18" charset="0"/>
              </a:rPr>
              <a:t>Yojan</a:t>
            </a:r>
            <a:r>
              <a:rPr lang="en-US" sz="1800" b="1" dirty="0">
                <a:latin typeface="Times New Roman" pitchFamily="18" charset="0"/>
                <a:cs typeface="Times New Roman" pitchFamily="18" charset="0"/>
              </a:rPr>
              <a:t> – National livelihood Mission</a:t>
            </a:r>
          </a:p>
          <a:p>
            <a:r>
              <a:rPr lang="en-US" sz="1800" b="1" dirty="0" err="1">
                <a:latin typeface="Times New Roman" pitchFamily="18" charset="0"/>
                <a:cs typeface="Times New Roman" pitchFamily="18" charset="0"/>
              </a:rPr>
              <a:t>Pradahan</a:t>
            </a:r>
            <a:r>
              <a:rPr lang="en-US" sz="1800" b="1" dirty="0">
                <a:latin typeface="Times New Roman" pitchFamily="18" charset="0"/>
                <a:cs typeface="Times New Roman" pitchFamily="18" charset="0"/>
              </a:rPr>
              <a:t> Mantri Jeevan Jyoti Bima and Pradhan Mantri Suraksha Yojanas </a:t>
            </a:r>
          </a:p>
          <a:p>
            <a:r>
              <a:rPr lang="en-US" sz="1800" b="1" dirty="0">
                <a:latin typeface="Times New Roman" pitchFamily="18" charset="0"/>
                <a:cs typeface="Times New Roman" pitchFamily="18" charset="0"/>
              </a:rPr>
              <a:t>Atal Pension Yojana </a:t>
            </a:r>
          </a:p>
        </p:txBody>
      </p:sp>
      <p:sp>
        <p:nvSpPr>
          <p:cNvPr id="4" name="Date Placeholder 3"/>
          <p:cNvSpPr>
            <a:spLocks noGrp="1"/>
          </p:cNvSpPr>
          <p:nvPr>
            <p:ph type="dt" sz="half" idx="10"/>
          </p:nvPr>
        </p:nvSpPr>
        <p:spPr/>
        <p:txBody>
          <a:bodyPr/>
          <a:lstStyle/>
          <a:p>
            <a:fld id="{B7743E90-5493-4749-B6A1-C982E1E25D2C}"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7</a:t>
            </a:fld>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1447801"/>
            <a:ext cx="3048000" cy="23621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7" name="Right Arrow 6"/>
          <p:cNvSpPr/>
          <p:nvPr/>
        </p:nvSpPr>
        <p:spPr>
          <a:xfrm rot="20693129">
            <a:off x="5286659" y="3421613"/>
            <a:ext cx="2351988" cy="5334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987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latin typeface="Algerian" pitchFamily="82" charset="0"/>
              </a:rPr>
              <a:t> SDG</a:t>
            </a:r>
            <a:r>
              <a:rPr lang="en-US" sz="2400" b="1" dirty="0">
                <a:latin typeface="Algerian" pitchFamily="82" charset="0"/>
              </a:rPr>
              <a:t>s</a:t>
            </a:r>
            <a:r>
              <a:rPr lang="en-US" sz="3600" b="1" dirty="0">
                <a:latin typeface="Algerian" pitchFamily="82" charset="0"/>
              </a:rPr>
              <a:t> in India</a:t>
            </a:r>
            <a:endParaRPr lang="en-US" sz="3600" dirty="0">
              <a:latin typeface="Algerian" pitchFamily="82" charset="0"/>
            </a:endParaRPr>
          </a:p>
        </p:txBody>
      </p:sp>
      <p:sp>
        <p:nvSpPr>
          <p:cNvPr id="3" name="Content Placeholder 2"/>
          <p:cNvSpPr>
            <a:spLocks noGrp="1"/>
          </p:cNvSpPr>
          <p:nvPr>
            <p:ph idx="1"/>
          </p:nvPr>
        </p:nvSpPr>
        <p:spPr>
          <a:xfrm>
            <a:off x="609600" y="1295400"/>
            <a:ext cx="10972800" cy="4525963"/>
          </a:xfrm>
        </p:spPr>
        <p:txBody>
          <a:bodyPr>
            <a:normAutofit fontScale="92500" lnSpcReduction="10000"/>
          </a:bodyPr>
          <a:lstStyle/>
          <a:p>
            <a:pPr marL="0" indent="0">
              <a:buNone/>
            </a:pPr>
            <a:r>
              <a:rPr lang="en-US" sz="2400" b="1" dirty="0">
                <a:solidFill>
                  <a:srgbClr val="FF0000"/>
                </a:solidFill>
                <a:latin typeface="Times New Roman" pitchFamily="18" charset="0"/>
                <a:cs typeface="Times New Roman" pitchFamily="18" charset="0"/>
              </a:rPr>
              <a:t>2. Food security &amp; Improved Nutrition</a:t>
            </a:r>
          </a:p>
          <a:p>
            <a:pPr algn="l" fontAlgn="base">
              <a:lnSpc>
                <a:spcPts val="2025"/>
              </a:lnSpc>
              <a:spcAft>
                <a:spcPts val="750"/>
              </a:spcAft>
              <a:buNone/>
            </a:pPr>
            <a:r>
              <a:rPr lang="en-US" sz="2000" dirty="0">
                <a:latin typeface="Times New Roman" pitchFamily="18" charset="0"/>
                <a:cs typeface="Times New Roman" pitchFamily="18" charset="0"/>
              </a:rPr>
              <a:t>National food security program covers 9,78,44,394 </a:t>
            </a:r>
            <a:r>
              <a:rPr lang="en-US" sz="2000" dirty="0" err="1">
                <a:latin typeface="Times New Roman" pitchFamily="18" charset="0"/>
                <a:cs typeface="Times New Roman" pitchFamily="18" charset="0"/>
              </a:rPr>
              <a:t>benefeciaries</a:t>
            </a:r>
            <a:endParaRPr lang="en-US" sz="2000" dirty="0">
              <a:latin typeface="Times New Roman" pitchFamily="18" charset="0"/>
              <a:cs typeface="Times New Roman" pitchFamily="18" charset="0"/>
            </a:endParaRPr>
          </a:p>
          <a:p>
            <a:r>
              <a:rPr lang="en-US" sz="2000" dirty="0" err="1">
                <a:latin typeface="Times New Roman" pitchFamily="18" charset="0"/>
                <a:cs typeface="Times New Roman" pitchFamily="18" charset="0"/>
              </a:rPr>
              <a:t>Digitalisation</a:t>
            </a:r>
            <a:r>
              <a:rPr lang="en-US" sz="2000" dirty="0">
                <a:latin typeface="Times New Roman" pitchFamily="18" charset="0"/>
                <a:cs typeface="Times New Roman" pitchFamily="18" charset="0"/>
              </a:rPr>
              <a:t> of ration cards </a:t>
            </a:r>
            <a:r>
              <a:rPr lang="en-IN" sz="1900" i="0" dirty="0">
                <a:solidFill>
                  <a:srgbClr val="333333"/>
                </a:solidFill>
                <a:effectLst/>
                <a:latin typeface="Source Sans Pro" panose="020B0503030403020204" pitchFamily="34" charset="0"/>
              </a:rPr>
              <a:t>2,49,99,197 cards are digitalised</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Land recovery under organic farming</a:t>
            </a:r>
          </a:p>
          <a:p>
            <a:r>
              <a:rPr lang="en-US" sz="2000" dirty="0">
                <a:latin typeface="Times New Roman" pitchFamily="18" charset="0"/>
                <a:cs typeface="Times New Roman" pitchFamily="18" charset="0"/>
              </a:rPr>
              <a:t>health cards</a:t>
            </a:r>
          </a:p>
          <a:p>
            <a:r>
              <a:rPr lang="en-US" sz="2000" dirty="0">
                <a:latin typeface="Times New Roman" pitchFamily="18" charset="0"/>
                <a:cs typeface="Times New Roman" pitchFamily="18" charset="0"/>
              </a:rPr>
              <a:t>By 2022 doubling farmers income, tenancy reforms, micro irrigation</a:t>
            </a:r>
          </a:p>
          <a:p>
            <a:r>
              <a:rPr lang="en-US" sz="1900" b="0" i="0" dirty="0">
                <a:solidFill>
                  <a:srgbClr val="333333"/>
                </a:solidFill>
                <a:effectLst/>
                <a:latin typeface="Times New Roman" panose="02020603050405020304" pitchFamily="18" charset="0"/>
              </a:rPr>
              <a:t>1389 mandis of 23 States and 04 Union Territories (UTs) have been integrated with e-NAM platform </a:t>
            </a:r>
            <a:endParaRPr lang="en-US" sz="1300" b="0" i="0" dirty="0">
              <a:solidFill>
                <a:srgbClr val="333333"/>
              </a:solidFill>
              <a:effectLst/>
              <a:latin typeface="Times New Roman" panose="02020603050405020304" pitchFamily="18" charset="0"/>
            </a:endParaRPr>
          </a:p>
          <a:p>
            <a:pPr marL="0" indent="0">
              <a:buNone/>
            </a:pPr>
            <a:endParaRPr lang="en-US" sz="2400" b="1" dirty="0">
              <a:solidFill>
                <a:srgbClr val="FF0000"/>
              </a:solidFill>
              <a:latin typeface="Times New Roman" pitchFamily="18" charset="0"/>
              <a:cs typeface="Times New Roman" pitchFamily="18" charset="0"/>
            </a:endParaRPr>
          </a:p>
          <a:p>
            <a:pPr marL="0" indent="0">
              <a:buNone/>
            </a:pPr>
            <a:r>
              <a:rPr lang="en-US" sz="2400" b="1" dirty="0">
                <a:solidFill>
                  <a:srgbClr val="FF0000"/>
                </a:solidFill>
                <a:latin typeface="Times New Roman" pitchFamily="18" charset="0"/>
                <a:cs typeface="Times New Roman" pitchFamily="18" charset="0"/>
              </a:rPr>
              <a:t>3. Healthy life &amp; Well being for all</a:t>
            </a:r>
          </a:p>
          <a:p>
            <a:r>
              <a:rPr lang="en-US" sz="2000" dirty="0">
                <a:latin typeface="Times New Roman" pitchFamily="18" charset="0"/>
                <a:cs typeface="Times New Roman" pitchFamily="18" charset="0"/>
              </a:rPr>
              <a:t>Expand national rural Drinking water Program</a:t>
            </a:r>
          </a:p>
          <a:p>
            <a:r>
              <a:rPr lang="en-US" sz="2000" dirty="0">
                <a:latin typeface="Times New Roman" pitchFamily="18" charset="0"/>
                <a:cs typeface="Times New Roman" pitchFamily="18" charset="0"/>
              </a:rPr>
              <a:t>Award for hygienic environment</a:t>
            </a:r>
          </a:p>
          <a:p>
            <a:r>
              <a:rPr lang="en-US" sz="2000" dirty="0">
                <a:latin typeface="Times New Roman" pitchFamily="18" charset="0"/>
                <a:cs typeface="Times New Roman" pitchFamily="18" charset="0"/>
              </a:rPr>
              <a:t>Target oriented National Health Policy 2017</a:t>
            </a:r>
          </a:p>
          <a:p>
            <a:r>
              <a:rPr lang="en-US" sz="2000" dirty="0">
                <a:latin typeface="Times New Roman" pitchFamily="18" charset="0"/>
                <a:cs typeface="Times New Roman" pitchFamily="18" charset="0"/>
              </a:rPr>
              <a:t>Universal health insurance for families below BPL</a:t>
            </a:r>
          </a:p>
          <a:p>
            <a:endParaRPr lang="en-US" sz="2000" dirty="0">
              <a:latin typeface="Times New Roman" pitchFamily="18" charset="0"/>
              <a:cs typeface="Times New Roman" pitchFamily="18" charset="0"/>
            </a:endParaRPr>
          </a:p>
        </p:txBody>
      </p:sp>
      <p:sp>
        <p:nvSpPr>
          <p:cNvPr id="4" name="Date Placeholder 3"/>
          <p:cNvSpPr>
            <a:spLocks noGrp="1"/>
          </p:cNvSpPr>
          <p:nvPr>
            <p:ph type="dt" sz="half" idx="10"/>
          </p:nvPr>
        </p:nvSpPr>
        <p:spPr/>
        <p:txBody>
          <a:bodyPr/>
          <a:lstStyle/>
          <a:p>
            <a:fld id="{57FE6698-62A2-49B4-BD95-79E2D871D126}"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8</a:t>
            </a:fld>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3903" y="4049715"/>
            <a:ext cx="182880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7768" y="1371602"/>
            <a:ext cx="2190750"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439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a:latin typeface="Algerian" pitchFamily="82" charset="0"/>
              </a:rPr>
              <a:t> SDGs in India</a:t>
            </a:r>
            <a:endParaRPr lang="en-US" sz="3600" dirty="0">
              <a:latin typeface="Algerian" pitchFamily="82" charset="0"/>
            </a:endParaRPr>
          </a:p>
        </p:txBody>
      </p:sp>
      <p:sp>
        <p:nvSpPr>
          <p:cNvPr id="3" name="Content Placeholder 2"/>
          <p:cNvSpPr>
            <a:spLocks noGrp="1"/>
          </p:cNvSpPr>
          <p:nvPr>
            <p:ph idx="1"/>
          </p:nvPr>
        </p:nvSpPr>
        <p:spPr/>
        <p:txBody>
          <a:bodyPr>
            <a:normAutofit lnSpcReduction="10000"/>
          </a:bodyPr>
          <a:lstStyle/>
          <a:p>
            <a:pPr marL="0" indent="0">
              <a:buNone/>
            </a:pPr>
            <a:r>
              <a:rPr lang="en-US" b="1" dirty="0">
                <a:solidFill>
                  <a:srgbClr val="FF0000"/>
                </a:solidFill>
                <a:latin typeface="Times New Roman" pitchFamily="18" charset="0"/>
                <a:cs typeface="Times New Roman" pitchFamily="18" charset="0"/>
              </a:rPr>
              <a:t>4. </a:t>
            </a:r>
            <a:r>
              <a:rPr lang="en-US" sz="2400" b="1" dirty="0">
                <a:solidFill>
                  <a:srgbClr val="FF0000"/>
                </a:solidFill>
                <a:latin typeface="Times New Roman" pitchFamily="18" charset="0"/>
                <a:cs typeface="Times New Roman" pitchFamily="18" charset="0"/>
              </a:rPr>
              <a:t>Gender equity &amp; empowerment of </a:t>
            </a:r>
          </a:p>
          <a:p>
            <a:pPr marL="0" indent="0">
              <a:buNone/>
            </a:pPr>
            <a:r>
              <a:rPr lang="en-US" sz="2400" b="1" dirty="0">
                <a:solidFill>
                  <a:srgbClr val="FF0000"/>
                </a:solidFill>
                <a:latin typeface="Times New Roman" pitchFamily="18" charset="0"/>
                <a:cs typeface="Times New Roman" pitchFamily="18" charset="0"/>
              </a:rPr>
              <a:t>      women/girls</a:t>
            </a:r>
          </a:p>
          <a:p>
            <a:r>
              <a:rPr lang="en-US" sz="2000" dirty="0" err="1">
                <a:latin typeface="Times New Roman" pitchFamily="18" charset="0"/>
                <a:cs typeface="Times New Roman" pitchFamily="18" charset="0"/>
              </a:rPr>
              <a:t>Beti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Bachao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Beti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Padhao</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Increased maternity benefits</a:t>
            </a:r>
          </a:p>
          <a:p>
            <a:r>
              <a:rPr lang="en-US" sz="2000" dirty="0">
                <a:latin typeface="Times New Roman" pitchFamily="18" charset="0"/>
                <a:cs typeface="Times New Roman" pitchFamily="18" charset="0"/>
              </a:rPr>
              <a:t>Women empowerment centers at village levels</a:t>
            </a:r>
          </a:p>
          <a:p>
            <a:pPr marL="457200" indent="-457200">
              <a:buAutoNum type="arabicPeriod" startAt="5"/>
            </a:pPr>
            <a:endParaRPr lang="en-US" sz="2400" b="1" dirty="0">
              <a:solidFill>
                <a:srgbClr val="FF0000"/>
              </a:solidFill>
              <a:latin typeface="Times New Roman" pitchFamily="18" charset="0"/>
              <a:cs typeface="Times New Roman" pitchFamily="18" charset="0"/>
            </a:endParaRPr>
          </a:p>
          <a:p>
            <a:pPr marL="457200" indent="-457200">
              <a:buAutoNum type="arabicPeriod" startAt="5"/>
            </a:pPr>
            <a:r>
              <a:rPr lang="en-US" sz="2400" b="1" dirty="0">
                <a:solidFill>
                  <a:srgbClr val="FF0000"/>
                </a:solidFill>
                <a:latin typeface="Times New Roman" pitchFamily="18" charset="0"/>
                <a:cs typeface="Times New Roman" pitchFamily="18" charset="0"/>
              </a:rPr>
              <a:t>Infrastructure,  Inclusive sustainable </a:t>
            </a:r>
          </a:p>
          <a:p>
            <a:pPr marL="0" indent="0">
              <a:buNone/>
            </a:pPr>
            <a:r>
              <a:rPr lang="en-US" sz="2400" b="1" dirty="0">
                <a:solidFill>
                  <a:srgbClr val="FF0000"/>
                </a:solidFill>
                <a:latin typeface="Times New Roman" pitchFamily="18" charset="0"/>
                <a:cs typeface="Times New Roman" pitchFamily="18" charset="0"/>
              </a:rPr>
              <a:t>      industrialization and innovation</a:t>
            </a:r>
          </a:p>
          <a:p>
            <a:r>
              <a:rPr lang="en-US" sz="2000" dirty="0">
                <a:latin typeface="Times New Roman" pitchFamily="18" charset="0"/>
                <a:cs typeface="Times New Roman" pitchFamily="18" charset="0"/>
              </a:rPr>
              <a:t>Expand all forms of transport</a:t>
            </a:r>
          </a:p>
          <a:p>
            <a:r>
              <a:rPr lang="en-US" sz="2000" dirty="0">
                <a:latin typeface="Times New Roman" pitchFamily="18" charset="0"/>
                <a:cs typeface="Times New Roman" pitchFamily="18" charset="0"/>
              </a:rPr>
              <a:t>Digital India initiative </a:t>
            </a:r>
          </a:p>
          <a:p>
            <a:r>
              <a:rPr lang="en-US" sz="2000" dirty="0">
                <a:latin typeface="Times New Roman" pitchFamily="18" charset="0"/>
                <a:cs typeface="Times New Roman" pitchFamily="18" charset="0"/>
              </a:rPr>
              <a:t>Make in India and Start up India program</a:t>
            </a:r>
          </a:p>
          <a:p>
            <a:r>
              <a:rPr lang="en-US" sz="2000" dirty="0" err="1">
                <a:latin typeface="Times New Roman" pitchFamily="18" charset="0"/>
                <a:cs typeface="Times New Roman" pitchFamily="18" charset="0"/>
              </a:rPr>
              <a:t>Atal</a:t>
            </a:r>
            <a:r>
              <a:rPr lang="en-US" sz="2000" dirty="0">
                <a:latin typeface="Times New Roman" pitchFamily="18" charset="0"/>
                <a:cs typeface="Times New Roman" pitchFamily="18" charset="0"/>
              </a:rPr>
              <a:t> Innovation missions</a:t>
            </a:r>
          </a:p>
        </p:txBody>
      </p:sp>
      <p:sp>
        <p:nvSpPr>
          <p:cNvPr id="4" name="Date Placeholder 3"/>
          <p:cNvSpPr>
            <a:spLocks noGrp="1"/>
          </p:cNvSpPr>
          <p:nvPr>
            <p:ph type="dt" sz="half" idx="10"/>
          </p:nvPr>
        </p:nvSpPr>
        <p:spPr/>
        <p:txBody>
          <a:bodyPr/>
          <a:lstStyle/>
          <a:p>
            <a:fld id="{85419104-6F36-4955-AAF4-78FE122C15A0}"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9</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1" y="1600200"/>
            <a:ext cx="2743199"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1424" y="4508256"/>
            <a:ext cx="2085976" cy="151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682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a:latin typeface="Algerian" pitchFamily="82" charset="0"/>
              </a:rPr>
              <a:t> SDG</a:t>
            </a:r>
            <a:r>
              <a:rPr lang="en-US" sz="2400" b="1" dirty="0">
                <a:latin typeface="Algerian" pitchFamily="82" charset="0"/>
              </a:rPr>
              <a:t>s</a:t>
            </a:r>
            <a:r>
              <a:rPr lang="en-US" sz="3200" b="1" dirty="0">
                <a:latin typeface="Algerian" pitchFamily="82" charset="0"/>
              </a:rPr>
              <a:t> in India</a:t>
            </a:r>
            <a:endParaRPr lang="en-US" sz="3200" dirty="0">
              <a:latin typeface="Algerian" pitchFamily="82" charset="0"/>
            </a:endParaRPr>
          </a:p>
        </p:txBody>
      </p:sp>
      <p:sp>
        <p:nvSpPr>
          <p:cNvPr id="3" name="Content Placeholder 2"/>
          <p:cNvSpPr>
            <a:spLocks noGrp="1"/>
          </p:cNvSpPr>
          <p:nvPr>
            <p:ph idx="1"/>
          </p:nvPr>
        </p:nvSpPr>
        <p:spPr>
          <a:xfrm>
            <a:off x="1981200" y="1143001"/>
            <a:ext cx="8229600" cy="4983163"/>
          </a:xfrm>
        </p:spPr>
        <p:txBody>
          <a:bodyPr>
            <a:normAutofit/>
          </a:bodyPr>
          <a:lstStyle/>
          <a:p>
            <a:pPr marL="0" indent="0">
              <a:buNone/>
            </a:pPr>
            <a:r>
              <a:rPr lang="en-US" sz="2800" b="1" dirty="0">
                <a:solidFill>
                  <a:srgbClr val="FF0000"/>
                </a:solidFill>
                <a:latin typeface="Times New Roman" pitchFamily="18" charset="0"/>
                <a:cs typeface="Times New Roman" pitchFamily="18" charset="0"/>
              </a:rPr>
              <a:t>6.Conserve and sustain marine resources</a:t>
            </a:r>
          </a:p>
          <a:p>
            <a:pPr marL="0" indent="0">
              <a:buNone/>
            </a:pPr>
            <a:endParaRPr lang="en-US" sz="2800" b="1" dirty="0">
              <a:solidFill>
                <a:srgbClr val="FF0000"/>
              </a:solidFill>
              <a:latin typeface="Times New Roman" pitchFamily="18" charset="0"/>
              <a:cs typeface="Times New Roman" pitchFamily="18" charset="0"/>
            </a:endParaRPr>
          </a:p>
          <a:p>
            <a:pPr marL="0" indent="0">
              <a:buNone/>
            </a:pPr>
            <a:endParaRPr lang="en-US" sz="2800" b="1" dirty="0">
              <a:solidFill>
                <a:srgbClr val="FF0000"/>
              </a:solidFill>
              <a:latin typeface="Times New Roman" pitchFamily="18" charset="0"/>
              <a:cs typeface="Times New Roman" pitchFamily="18" charset="0"/>
            </a:endParaRPr>
          </a:p>
          <a:p>
            <a:pPr marL="0" indent="0">
              <a:buNone/>
            </a:pPr>
            <a:endParaRPr lang="en-US" sz="2800" b="1" dirty="0">
              <a:solidFill>
                <a:srgbClr val="FF0000"/>
              </a:solidFill>
              <a:latin typeface="Times New Roman" pitchFamily="18" charset="0"/>
              <a:cs typeface="Times New Roman" pitchFamily="18" charset="0"/>
            </a:endParaRPr>
          </a:p>
          <a:p>
            <a:pPr marL="0" indent="0">
              <a:buNone/>
            </a:pPr>
            <a:r>
              <a:rPr lang="en-US" sz="2800" b="1" dirty="0">
                <a:solidFill>
                  <a:srgbClr val="FF0000"/>
                </a:solidFill>
                <a:latin typeface="Times New Roman" pitchFamily="18" charset="0"/>
                <a:cs typeface="Times New Roman" pitchFamily="18" charset="0"/>
              </a:rPr>
              <a:t>7. Global partnership for sustainable development</a:t>
            </a:r>
          </a:p>
          <a:p>
            <a:r>
              <a:rPr lang="en-US" sz="2400" b="1" dirty="0">
                <a:latin typeface="Times New Roman" pitchFamily="18" charset="0"/>
                <a:cs typeface="Times New Roman" pitchFamily="18" charset="0"/>
              </a:rPr>
              <a:t>Enhancing development cooperation with neighboring economies</a:t>
            </a:r>
          </a:p>
        </p:txBody>
      </p:sp>
      <p:sp>
        <p:nvSpPr>
          <p:cNvPr id="4" name="Date Placeholder 3"/>
          <p:cNvSpPr>
            <a:spLocks noGrp="1"/>
          </p:cNvSpPr>
          <p:nvPr>
            <p:ph type="dt" sz="half" idx="10"/>
          </p:nvPr>
        </p:nvSpPr>
        <p:spPr/>
        <p:txBody>
          <a:bodyPr/>
          <a:lstStyle/>
          <a:p>
            <a:fld id="{1608CA9A-E4F6-481F-B86D-108451EB678F}" type="datetime1">
              <a:rPr lang="en-US" smtClean="0"/>
              <a:t>5/4/2026</a:t>
            </a:fld>
            <a:endParaRPr lang="en-US"/>
          </a:p>
        </p:txBody>
      </p:sp>
      <p:sp>
        <p:nvSpPr>
          <p:cNvPr id="5" name="Footer Placeholder 4"/>
          <p:cNvSpPr>
            <a:spLocks noGrp="1"/>
          </p:cNvSpPr>
          <p:nvPr>
            <p:ph type="ftr" sz="quarter" idx="11"/>
          </p:nvPr>
        </p:nvSpPr>
        <p:spPr/>
        <p:txBody>
          <a:bodyPr/>
          <a:lstStyle/>
          <a:p>
            <a:r>
              <a:rPr lang="en-US"/>
              <a:t>Dr Nandini Katti - Economics Made Simple</a:t>
            </a:r>
          </a:p>
        </p:txBody>
      </p:sp>
      <p:sp>
        <p:nvSpPr>
          <p:cNvPr id="6" name="Slide Number Placeholder 5"/>
          <p:cNvSpPr>
            <a:spLocks noGrp="1"/>
          </p:cNvSpPr>
          <p:nvPr>
            <p:ph type="sldNum" sz="quarter" idx="12"/>
          </p:nvPr>
        </p:nvSpPr>
        <p:spPr/>
        <p:txBody>
          <a:bodyPr/>
          <a:lstStyle/>
          <a:p>
            <a:fld id="{B3C2BAD4-359F-4527-B078-12B9097995F5}" type="slidenum">
              <a:rPr lang="en-US" smtClean="0"/>
              <a:t>10</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6885" y="1660283"/>
            <a:ext cx="3733800" cy="1676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099" y="4114801"/>
            <a:ext cx="2314575" cy="19716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3785" y="6079882"/>
            <a:ext cx="1476375"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678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282317-EE77-D735-2D87-EB949EF470B6}"/>
              </a:ext>
            </a:extLst>
          </p:cNvPr>
          <p:cNvSpPr>
            <a:spLocks noGrp="1"/>
          </p:cNvSpPr>
          <p:nvPr>
            <p:ph type="dt" sz="half" idx="10"/>
          </p:nvPr>
        </p:nvSpPr>
        <p:spPr/>
        <p:txBody>
          <a:bodyPr/>
          <a:lstStyle/>
          <a:p>
            <a:fld id="{D67FD591-F312-445B-9E0A-B1924351FF00}" type="datetime1">
              <a:rPr lang="en-US" smtClean="0"/>
              <a:t>5/4/2026</a:t>
            </a:fld>
            <a:endParaRPr lang="en-US"/>
          </a:p>
        </p:txBody>
      </p:sp>
      <p:sp>
        <p:nvSpPr>
          <p:cNvPr id="3" name="Footer Placeholder 2">
            <a:extLst>
              <a:ext uri="{FF2B5EF4-FFF2-40B4-BE49-F238E27FC236}">
                <a16:creationId xmlns:a16="http://schemas.microsoft.com/office/drawing/2014/main" id="{77F4EC77-6F0A-0594-70F4-BDB62757FAB2}"/>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131B7FE6-EBB3-82F5-7C17-8B425B4BDEE7}"/>
              </a:ext>
            </a:extLst>
          </p:cNvPr>
          <p:cNvSpPr>
            <a:spLocks noGrp="1"/>
          </p:cNvSpPr>
          <p:nvPr>
            <p:ph type="sldNum" sz="quarter" idx="12"/>
          </p:nvPr>
        </p:nvSpPr>
        <p:spPr/>
        <p:txBody>
          <a:bodyPr/>
          <a:lstStyle/>
          <a:p>
            <a:fld id="{B3C2BAD4-359F-4527-B078-12B9097995F5}" type="slidenum">
              <a:rPr lang="en-US" smtClean="0"/>
              <a:t>11</a:t>
            </a:fld>
            <a:endParaRPr lang="en-US"/>
          </a:p>
        </p:txBody>
      </p:sp>
      <p:sp>
        <p:nvSpPr>
          <p:cNvPr id="6" name="TextBox 5">
            <a:extLst>
              <a:ext uri="{FF2B5EF4-FFF2-40B4-BE49-F238E27FC236}">
                <a16:creationId xmlns:a16="http://schemas.microsoft.com/office/drawing/2014/main" id="{35B5054E-61CA-B67C-03E2-BFE777E2B8CD}"/>
              </a:ext>
            </a:extLst>
          </p:cNvPr>
          <p:cNvSpPr txBox="1"/>
          <p:nvPr/>
        </p:nvSpPr>
        <p:spPr>
          <a:xfrm>
            <a:off x="2895600" y="304800"/>
            <a:ext cx="6097022" cy="1215717"/>
          </a:xfrm>
          <a:prstGeom prst="rect">
            <a:avLst/>
          </a:prstGeom>
          <a:noFill/>
        </p:spPr>
        <p:txBody>
          <a:bodyPr wrap="square">
            <a:spAutoFit/>
          </a:bodyPr>
          <a:lstStyle/>
          <a:p>
            <a:r>
              <a:rPr lang="en-US" sz="2400" b="1" dirty="0">
                <a:solidFill>
                  <a:srgbClr val="333333"/>
                </a:solidFill>
                <a:latin typeface="Times New Roman" panose="02020603050405020304" pitchFamily="18" charset="0"/>
              </a:rPr>
              <a:t>H</a:t>
            </a:r>
            <a:r>
              <a:rPr lang="en-US" sz="2400" b="1" i="0" dirty="0">
                <a:solidFill>
                  <a:srgbClr val="333333"/>
                </a:solidFill>
                <a:effectLst/>
                <a:latin typeface="Times New Roman" panose="02020603050405020304" pitchFamily="18" charset="0"/>
              </a:rPr>
              <a:t>ighlights from the SDG NIF progress report 2025</a:t>
            </a:r>
          </a:p>
          <a:p>
            <a:r>
              <a:rPr lang="en-US" sz="1400" dirty="0">
                <a:solidFill>
                  <a:srgbClr val="333333"/>
                </a:solidFill>
                <a:latin typeface="Times New Roman" panose="02020603050405020304" pitchFamily="18" charset="0"/>
              </a:rPr>
              <a:t>https://www.pib.gov.in/PressReleasePage.aspx</a:t>
            </a:r>
            <a:r>
              <a:rPr lang="en-US" sz="1400" i="0" dirty="0">
                <a:solidFill>
                  <a:srgbClr val="333333"/>
                </a:solidFill>
                <a:effectLst/>
                <a:latin typeface="Times New Roman" panose="02020603050405020304" pitchFamily="18" charset="0"/>
              </a:rPr>
              <a:t> </a:t>
            </a:r>
          </a:p>
          <a:p>
            <a:endParaRPr lang="en-IN" sz="1100" dirty="0"/>
          </a:p>
        </p:txBody>
      </p:sp>
      <p:pic>
        <p:nvPicPr>
          <p:cNvPr id="1026" name="Picture 2">
            <a:extLst>
              <a:ext uri="{FF2B5EF4-FFF2-40B4-BE49-F238E27FC236}">
                <a16:creationId xmlns:a16="http://schemas.microsoft.com/office/drawing/2014/main" id="{5466AC04-B654-C9F1-82F2-B7DCEA119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636558"/>
            <a:ext cx="8686800" cy="3352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9BE27E8-430F-F570-F6B2-74D964971D9A}"/>
              </a:ext>
            </a:extLst>
          </p:cNvPr>
          <p:cNvSpPr txBox="1"/>
          <p:nvPr/>
        </p:nvSpPr>
        <p:spPr>
          <a:xfrm>
            <a:off x="1600200" y="5105400"/>
            <a:ext cx="8839200" cy="646331"/>
          </a:xfrm>
          <a:prstGeom prst="rect">
            <a:avLst/>
          </a:prstGeom>
          <a:noFill/>
        </p:spPr>
        <p:txBody>
          <a:bodyPr wrap="square">
            <a:spAutoFit/>
          </a:bodyPr>
          <a:lstStyle/>
          <a:p>
            <a:r>
              <a:rPr lang="en-US" b="0" i="0" dirty="0">
                <a:solidFill>
                  <a:srgbClr val="333333"/>
                </a:solidFill>
                <a:effectLst/>
                <a:latin typeface="Times New Roman" panose="02020603050405020304" pitchFamily="18" charset="0"/>
              </a:rPr>
              <a:t>The population covered by social protection systems/floors has increased from 22% in 2016 to 64.3% in 2025, indicating substantial expansion in social security coverage in the country.</a:t>
            </a:r>
            <a:endParaRPr lang="en-IN" dirty="0"/>
          </a:p>
        </p:txBody>
      </p:sp>
    </p:spTree>
    <p:extLst>
      <p:ext uri="{BB962C8B-B14F-4D97-AF65-F5344CB8AC3E}">
        <p14:creationId xmlns:p14="http://schemas.microsoft.com/office/powerpoint/2010/main" val="785262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21597A-D979-A00B-2DF3-5C333511E895}"/>
              </a:ext>
            </a:extLst>
          </p:cNvPr>
          <p:cNvSpPr>
            <a:spLocks noGrp="1"/>
          </p:cNvSpPr>
          <p:nvPr>
            <p:ph type="dt" sz="half" idx="10"/>
          </p:nvPr>
        </p:nvSpPr>
        <p:spPr/>
        <p:txBody>
          <a:bodyPr/>
          <a:lstStyle/>
          <a:p>
            <a:fld id="{FC071BC2-9585-4389-A483-D24D9FE3AB2F}" type="datetime1">
              <a:rPr lang="en-US" smtClean="0"/>
              <a:t>5/4/2026</a:t>
            </a:fld>
            <a:endParaRPr lang="en-US"/>
          </a:p>
        </p:txBody>
      </p:sp>
      <p:sp>
        <p:nvSpPr>
          <p:cNvPr id="3" name="Footer Placeholder 2">
            <a:extLst>
              <a:ext uri="{FF2B5EF4-FFF2-40B4-BE49-F238E27FC236}">
                <a16:creationId xmlns:a16="http://schemas.microsoft.com/office/drawing/2014/main" id="{88A121F2-64F4-2436-FC01-0B6579954987}"/>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CB90EAFD-DFF8-2870-C1CF-59BF18D1DEF8}"/>
              </a:ext>
            </a:extLst>
          </p:cNvPr>
          <p:cNvSpPr>
            <a:spLocks noGrp="1"/>
          </p:cNvSpPr>
          <p:nvPr>
            <p:ph type="sldNum" sz="quarter" idx="12"/>
          </p:nvPr>
        </p:nvSpPr>
        <p:spPr/>
        <p:txBody>
          <a:bodyPr/>
          <a:lstStyle/>
          <a:p>
            <a:fld id="{B3C2BAD4-359F-4527-B078-12B9097995F5}" type="slidenum">
              <a:rPr lang="en-US" smtClean="0"/>
              <a:t>12</a:t>
            </a:fld>
            <a:endParaRPr lang="en-US"/>
          </a:p>
        </p:txBody>
      </p:sp>
      <p:pic>
        <p:nvPicPr>
          <p:cNvPr id="2050" name="Picture 2">
            <a:extLst>
              <a:ext uri="{FF2B5EF4-FFF2-40B4-BE49-F238E27FC236}">
                <a16:creationId xmlns:a16="http://schemas.microsoft.com/office/drawing/2014/main" id="{6B043523-4C74-C841-175A-558BAC23A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19201"/>
            <a:ext cx="9144000" cy="37290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AAE152-C7A9-A3AE-4031-544FE043D29A}"/>
              </a:ext>
            </a:extLst>
          </p:cNvPr>
          <p:cNvSpPr txBox="1"/>
          <p:nvPr/>
        </p:nvSpPr>
        <p:spPr>
          <a:xfrm>
            <a:off x="1600200" y="4963070"/>
            <a:ext cx="9448800" cy="923330"/>
          </a:xfrm>
          <a:prstGeom prst="rect">
            <a:avLst/>
          </a:prstGeom>
          <a:noFill/>
        </p:spPr>
        <p:txBody>
          <a:bodyPr wrap="square">
            <a:spAutoFit/>
          </a:bodyPr>
          <a:lstStyle/>
          <a:p>
            <a:r>
              <a:rPr lang="en-US" b="0" i="0" dirty="0">
                <a:solidFill>
                  <a:srgbClr val="333333"/>
                </a:solidFill>
                <a:effectLst/>
                <a:latin typeface="Times New Roman" panose="02020603050405020304" pitchFamily="18" charset="0"/>
              </a:rPr>
              <a:t>The Gross Value Added in agriculture per worker (in Rs.) has increased from 61,247 in 2015-16 to 94,110 in 2024-25, indicating improved agricultural productivity and income per worker in the country</a:t>
            </a:r>
            <a:endParaRPr lang="en-IN" dirty="0"/>
          </a:p>
        </p:txBody>
      </p:sp>
    </p:spTree>
    <p:extLst>
      <p:ext uri="{BB962C8B-B14F-4D97-AF65-F5344CB8AC3E}">
        <p14:creationId xmlns:p14="http://schemas.microsoft.com/office/powerpoint/2010/main" val="1032411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984326-ACA2-B097-0DBD-E401665F2E4D}"/>
              </a:ext>
            </a:extLst>
          </p:cNvPr>
          <p:cNvSpPr>
            <a:spLocks noGrp="1"/>
          </p:cNvSpPr>
          <p:nvPr>
            <p:ph type="dt" sz="half" idx="10"/>
          </p:nvPr>
        </p:nvSpPr>
        <p:spPr/>
        <p:txBody>
          <a:bodyPr/>
          <a:lstStyle/>
          <a:p>
            <a:fld id="{A08773CB-8452-472C-B846-4A30AB16F71F}" type="datetime1">
              <a:rPr lang="en-US" smtClean="0"/>
              <a:t>5/4/2026</a:t>
            </a:fld>
            <a:endParaRPr lang="en-US"/>
          </a:p>
        </p:txBody>
      </p:sp>
      <p:sp>
        <p:nvSpPr>
          <p:cNvPr id="3" name="Footer Placeholder 2">
            <a:extLst>
              <a:ext uri="{FF2B5EF4-FFF2-40B4-BE49-F238E27FC236}">
                <a16:creationId xmlns:a16="http://schemas.microsoft.com/office/drawing/2014/main" id="{C7380AE3-C708-3EFD-4076-EC4E5F694582}"/>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7DCEFDC0-7434-5807-1A50-EEAC6B5FA3EE}"/>
              </a:ext>
            </a:extLst>
          </p:cNvPr>
          <p:cNvSpPr>
            <a:spLocks noGrp="1"/>
          </p:cNvSpPr>
          <p:nvPr>
            <p:ph type="sldNum" sz="quarter" idx="12"/>
          </p:nvPr>
        </p:nvSpPr>
        <p:spPr/>
        <p:txBody>
          <a:bodyPr/>
          <a:lstStyle/>
          <a:p>
            <a:fld id="{B3C2BAD4-359F-4527-B078-12B9097995F5}" type="slidenum">
              <a:rPr lang="en-US" smtClean="0"/>
              <a:t>13</a:t>
            </a:fld>
            <a:endParaRPr lang="en-US"/>
          </a:p>
        </p:txBody>
      </p:sp>
      <p:pic>
        <p:nvPicPr>
          <p:cNvPr id="3074" name="Picture 2">
            <a:extLst>
              <a:ext uri="{FF2B5EF4-FFF2-40B4-BE49-F238E27FC236}">
                <a16:creationId xmlns:a16="http://schemas.microsoft.com/office/drawing/2014/main" id="{5CB7C44D-55EA-0D43-7B8C-54A8D64340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143000"/>
            <a:ext cx="9372599"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DFF5CBC-6D00-7505-8E28-E138520348BC}"/>
              </a:ext>
            </a:extLst>
          </p:cNvPr>
          <p:cNvSpPr txBox="1"/>
          <p:nvPr/>
        </p:nvSpPr>
        <p:spPr>
          <a:xfrm>
            <a:off x="1295400" y="4953000"/>
            <a:ext cx="10134600" cy="923330"/>
          </a:xfrm>
          <a:prstGeom prst="rect">
            <a:avLst/>
          </a:prstGeom>
          <a:noFill/>
        </p:spPr>
        <p:txBody>
          <a:bodyPr wrap="square">
            <a:spAutoFit/>
          </a:bodyPr>
          <a:lstStyle/>
          <a:p>
            <a:r>
              <a:rPr lang="en-US" b="0" i="0" dirty="0">
                <a:solidFill>
                  <a:srgbClr val="333333"/>
                </a:solidFill>
                <a:effectLst/>
                <a:latin typeface="Times New Roman" panose="02020603050405020304" pitchFamily="18" charset="0"/>
              </a:rPr>
              <a:t>Percentage of population using an improved drinking water source in rural areas has increased from 94.57% in 2015-16 to 99.62% in 2024-25, indicating significant progress toward universal safe water access in rural India</a:t>
            </a:r>
            <a:endParaRPr lang="en-IN" dirty="0"/>
          </a:p>
        </p:txBody>
      </p:sp>
    </p:spTree>
    <p:extLst>
      <p:ext uri="{BB962C8B-B14F-4D97-AF65-F5344CB8AC3E}">
        <p14:creationId xmlns:p14="http://schemas.microsoft.com/office/powerpoint/2010/main" val="3949817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83F03F-6989-B0D2-1428-9C74F9B1A2A5}"/>
              </a:ext>
            </a:extLst>
          </p:cNvPr>
          <p:cNvSpPr>
            <a:spLocks noGrp="1"/>
          </p:cNvSpPr>
          <p:nvPr>
            <p:ph type="dt" sz="half" idx="10"/>
          </p:nvPr>
        </p:nvSpPr>
        <p:spPr/>
        <p:txBody>
          <a:bodyPr/>
          <a:lstStyle/>
          <a:p>
            <a:fld id="{C0240FA2-1474-496A-8EF0-E6C1F170A676}" type="datetime1">
              <a:rPr lang="en-US" smtClean="0"/>
              <a:t>5/4/2026</a:t>
            </a:fld>
            <a:endParaRPr lang="en-US"/>
          </a:p>
        </p:txBody>
      </p:sp>
      <p:sp>
        <p:nvSpPr>
          <p:cNvPr id="3" name="Footer Placeholder 2">
            <a:extLst>
              <a:ext uri="{FF2B5EF4-FFF2-40B4-BE49-F238E27FC236}">
                <a16:creationId xmlns:a16="http://schemas.microsoft.com/office/drawing/2014/main" id="{1C7157B9-168E-21E8-BFA5-7570ADD3F20D}"/>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E6F4DD93-4C30-B49F-4848-3777EBEC54B0}"/>
              </a:ext>
            </a:extLst>
          </p:cNvPr>
          <p:cNvSpPr>
            <a:spLocks noGrp="1"/>
          </p:cNvSpPr>
          <p:nvPr>
            <p:ph type="sldNum" sz="quarter" idx="12"/>
          </p:nvPr>
        </p:nvSpPr>
        <p:spPr/>
        <p:txBody>
          <a:bodyPr/>
          <a:lstStyle/>
          <a:p>
            <a:fld id="{B3C2BAD4-359F-4527-B078-12B9097995F5}" type="slidenum">
              <a:rPr lang="en-US" smtClean="0"/>
              <a:t>14</a:t>
            </a:fld>
            <a:endParaRPr lang="en-US"/>
          </a:p>
        </p:txBody>
      </p:sp>
      <p:pic>
        <p:nvPicPr>
          <p:cNvPr id="4098" name="Picture 2">
            <a:extLst>
              <a:ext uri="{FF2B5EF4-FFF2-40B4-BE49-F238E27FC236}">
                <a16:creationId xmlns:a16="http://schemas.microsoft.com/office/drawing/2014/main" id="{6F252BEA-39E4-F599-9AC5-09D5B5F84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33400"/>
            <a:ext cx="9906000" cy="31337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5580882-9F8C-5FA5-E649-AE1F84A61F3D}"/>
              </a:ext>
            </a:extLst>
          </p:cNvPr>
          <p:cNvSpPr txBox="1"/>
          <p:nvPr/>
        </p:nvSpPr>
        <p:spPr>
          <a:xfrm>
            <a:off x="1117088" y="3811408"/>
            <a:ext cx="10236711" cy="923330"/>
          </a:xfrm>
          <a:prstGeom prst="rect">
            <a:avLst/>
          </a:prstGeom>
          <a:noFill/>
        </p:spPr>
        <p:txBody>
          <a:bodyPr wrap="square">
            <a:spAutoFit/>
          </a:bodyPr>
          <a:lstStyle/>
          <a:p>
            <a:r>
              <a:rPr lang="en-US" b="0" i="0" dirty="0">
                <a:solidFill>
                  <a:srgbClr val="333333"/>
                </a:solidFill>
                <a:effectLst/>
                <a:latin typeface="Times New Roman" panose="02020603050405020304" pitchFamily="18" charset="0"/>
              </a:rPr>
              <a:t>The renewable energy share in the total installed electricity generation has increased from 16.02 in 2015-16 to 22.13 in 2024-25, indicating consistent progress toward cleaner and sustainable energy generation in the country</a:t>
            </a:r>
            <a:endParaRPr lang="en-IN" dirty="0"/>
          </a:p>
        </p:txBody>
      </p:sp>
    </p:spTree>
    <p:extLst>
      <p:ext uri="{BB962C8B-B14F-4D97-AF65-F5344CB8AC3E}">
        <p14:creationId xmlns:p14="http://schemas.microsoft.com/office/powerpoint/2010/main" val="1070061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80AA98-D817-3D43-9160-88376EB6AF55}"/>
              </a:ext>
            </a:extLst>
          </p:cNvPr>
          <p:cNvSpPr>
            <a:spLocks noGrp="1"/>
          </p:cNvSpPr>
          <p:nvPr>
            <p:ph type="dt" sz="half" idx="10"/>
          </p:nvPr>
        </p:nvSpPr>
        <p:spPr/>
        <p:txBody>
          <a:bodyPr/>
          <a:lstStyle/>
          <a:p>
            <a:fld id="{5A4E49C2-EA65-44E4-B64C-7B478817E220}" type="datetime1">
              <a:rPr lang="en-US" smtClean="0"/>
              <a:t>5/4/2026</a:t>
            </a:fld>
            <a:endParaRPr lang="en-US"/>
          </a:p>
        </p:txBody>
      </p:sp>
      <p:sp>
        <p:nvSpPr>
          <p:cNvPr id="3" name="Footer Placeholder 2">
            <a:extLst>
              <a:ext uri="{FF2B5EF4-FFF2-40B4-BE49-F238E27FC236}">
                <a16:creationId xmlns:a16="http://schemas.microsoft.com/office/drawing/2014/main" id="{C5674EAC-7AEB-6E21-C97D-F335305270D5}"/>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694B6498-EBE9-6B50-71E2-E83677C3A34A}"/>
              </a:ext>
            </a:extLst>
          </p:cNvPr>
          <p:cNvSpPr>
            <a:spLocks noGrp="1"/>
          </p:cNvSpPr>
          <p:nvPr>
            <p:ph type="sldNum" sz="quarter" idx="12"/>
          </p:nvPr>
        </p:nvSpPr>
        <p:spPr/>
        <p:txBody>
          <a:bodyPr/>
          <a:lstStyle/>
          <a:p>
            <a:fld id="{B3C2BAD4-359F-4527-B078-12B9097995F5}" type="slidenum">
              <a:rPr lang="en-US" smtClean="0"/>
              <a:t>15</a:t>
            </a:fld>
            <a:endParaRPr lang="en-US"/>
          </a:p>
        </p:txBody>
      </p:sp>
      <p:pic>
        <p:nvPicPr>
          <p:cNvPr id="5122" name="Picture 2">
            <a:extLst>
              <a:ext uri="{FF2B5EF4-FFF2-40B4-BE49-F238E27FC236}">
                <a16:creationId xmlns:a16="http://schemas.microsoft.com/office/drawing/2014/main" id="{F853321A-8D8F-E209-4650-902719EED9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85800"/>
            <a:ext cx="8763000" cy="411956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AD0884D-A465-E6F6-C337-D680E15CB11D}"/>
              </a:ext>
            </a:extLst>
          </p:cNvPr>
          <p:cNvSpPr txBox="1"/>
          <p:nvPr/>
        </p:nvSpPr>
        <p:spPr>
          <a:xfrm>
            <a:off x="1524000" y="4953000"/>
            <a:ext cx="8839200" cy="646331"/>
          </a:xfrm>
          <a:prstGeom prst="rect">
            <a:avLst/>
          </a:prstGeom>
          <a:noFill/>
        </p:spPr>
        <p:txBody>
          <a:bodyPr wrap="square">
            <a:spAutoFit/>
          </a:bodyPr>
          <a:lstStyle/>
          <a:p>
            <a:r>
              <a:rPr lang="en-US" b="0" i="0" dirty="0">
                <a:solidFill>
                  <a:srgbClr val="333333"/>
                </a:solidFill>
                <a:effectLst/>
                <a:latin typeface="Times New Roman" panose="02020603050405020304" pitchFamily="18" charset="0"/>
              </a:rPr>
              <a:t>The number of start-ups </a:t>
            </a:r>
            <a:r>
              <a:rPr lang="en-US" b="0" i="0" dirty="0" err="1">
                <a:solidFill>
                  <a:srgbClr val="333333"/>
                </a:solidFill>
                <a:effectLst/>
                <a:latin typeface="Times New Roman" panose="02020603050405020304" pitchFamily="18" charset="0"/>
              </a:rPr>
              <a:t>recognised</a:t>
            </a:r>
            <a:r>
              <a:rPr lang="en-US" b="0" i="0" dirty="0">
                <a:solidFill>
                  <a:srgbClr val="333333"/>
                </a:solidFill>
                <a:effectLst/>
                <a:latin typeface="Times New Roman" panose="02020603050405020304" pitchFamily="18" charset="0"/>
              </a:rPr>
              <a:t> under start-up India have increased from 453 in 2016 to 34,293 in 2024, showing strong growth in entrepreneurship across the country.</a:t>
            </a:r>
            <a:endParaRPr lang="en-IN" dirty="0"/>
          </a:p>
        </p:txBody>
      </p:sp>
    </p:spTree>
    <p:extLst>
      <p:ext uri="{BB962C8B-B14F-4D97-AF65-F5344CB8AC3E}">
        <p14:creationId xmlns:p14="http://schemas.microsoft.com/office/powerpoint/2010/main" val="1972175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D01F78-57F9-D810-B754-24722210EC5E}"/>
              </a:ext>
            </a:extLst>
          </p:cNvPr>
          <p:cNvSpPr>
            <a:spLocks noGrp="1"/>
          </p:cNvSpPr>
          <p:nvPr>
            <p:ph type="dt" sz="half" idx="10"/>
          </p:nvPr>
        </p:nvSpPr>
        <p:spPr/>
        <p:txBody>
          <a:bodyPr/>
          <a:lstStyle/>
          <a:p>
            <a:fld id="{CEAB1D62-D662-42BC-BB32-72170ABC7A56}" type="datetime1">
              <a:rPr lang="en-US" smtClean="0"/>
              <a:t>5/4/2026</a:t>
            </a:fld>
            <a:endParaRPr lang="en-US"/>
          </a:p>
        </p:txBody>
      </p:sp>
      <p:sp>
        <p:nvSpPr>
          <p:cNvPr id="3" name="Footer Placeholder 2">
            <a:extLst>
              <a:ext uri="{FF2B5EF4-FFF2-40B4-BE49-F238E27FC236}">
                <a16:creationId xmlns:a16="http://schemas.microsoft.com/office/drawing/2014/main" id="{D5F11DB3-44A9-8B62-4586-189DBC29C9F3}"/>
              </a:ext>
            </a:extLst>
          </p:cNvPr>
          <p:cNvSpPr>
            <a:spLocks noGrp="1"/>
          </p:cNvSpPr>
          <p:nvPr>
            <p:ph type="ftr" sz="quarter" idx="11"/>
          </p:nvPr>
        </p:nvSpPr>
        <p:spPr/>
        <p:txBody>
          <a:bodyPr/>
          <a:lstStyle/>
          <a:p>
            <a:r>
              <a:rPr lang="en-US"/>
              <a:t>Dr Nandini Katti - Economics Made Simple</a:t>
            </a:r>
          </a:p>
        </p:txBody>
      </p:sp>
      <p:sp>
        <p:nvSpPr>
          <p:cNvPr id="4" name="Slide Number Placeholder 3">
            <a:extLst>
              <a:ext uri="{FF2B5EF4-FFF2-40B4-BE49-F238E27FC236}">
                <a16:creationId xmlns:a16="http://schemas.microsoft.com/office/drawing/2014/main" id="{1C8DB259-A00D-A444-7563-B4BAF8A36E05}"/>
              </a:ext>
            </a:extLst>
          </p:cNvPr>
          <p:cNvSpPr>
            <a:spLocks noGrp="1"/>
          </p:cNvSpPr>
          <p:nvPr>
            <p:ph type="sldNum" sz="quarter" idx="12"/>
          </p:nvPr>
        </p:nvSpPr>
        <p:spPr/>
        <p:txBody>
          <a:bodyPr/>
          <a:lstStyle/>
          <a:p>
            <a:fld id="{B3C2BAD4-359F-4527-B078-12B9097995F5}" type="slidenum">
              <a:rPr lang="en-US" smtClean="0"/>
              <a:t>16</a:t>
            </a:fld>
            <a:endParaRPr lang="en-US"/>
          </a:p>
        </p:txBody>
      </p:sp>
      <p:pic>
        <p:nvPicPr>
          <p:cNvPr id="6146" name="Picture 2">
            <a:extLst>
              <a:ext uri="{FF2B5EF4-FFF2-40B4-BE49-F238E27FC236}">
                <a16:creationId xmlns:a16="http://schemas.microsoft.com/office/drawing/2014/main" id="{4FC0B6EC-C9E7-397E-F2C9-849A365D3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143000"/>
            <a:ext cx="9753600" cy="3352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D67D267-B899-9A68-249E-BABF4CAEFDB5}"/>
              </a:ext>
            </a:extLst>
          </p:cNvPr>
          <p:cNvSpPr txBox="1"/>
          <p:nvPr/>
        </p:nvSpPr>
        <p:spPr>
          <a:xfrm>
            <a:off x="914400" y="4495800"/>
            <a:ext cx="10058400" cy="1579920"/>
          </a:xfrm>
          <a:prstGeom prst="rect">
            <a:avLst/>
          </a:prstGeom>
          <a:noFill/>
        </p:spPr>
        <p:txBody>
          <a:bodyPr wrap="square">
            <a:spAutoFit/>
          </a:bodyPr>
          <a:lstStyle/>
          <a:p>
            <a:pPr marL="90170" algn="just">
              <a:spcAft>
                <a:spcPts val="750"/>
              </a:spcAft>
              <a:buNone/>
            </a:pPr>
            <a:r>
              <a:rPr lang="en-US" b="0" i="0" dirty="0">
                <a:solidFill>
                  <a:srgbClr val="333333"/>
                </a:solidFill>
                <a:effectLst/>
                <a:latin typeface="Times New Roman" panose="02020603050405020304" pitchFamily="18" charset="0"/>
              </a:rPr>
              <a:t>The Gini coefficient of household expenditure has decreased from 0.283 in 2011-12 to 0.237 in 2023-24 in rural areas. Also, for urban areas it has decreased from 0.363 in 2011-12 to 0.284 in 2023-24, showing a clear move toward more equal spending and reduced income inequality across both regions.</a:t>
            </a:r>
            <a:endParaRPr lang="en-US" b="0" i="0" dirty="0">
              <a:solidFill>
                <a:srgbClr val="333333"/>
              </a:solidFill>
              <a:effectLst/>
              <a:latin typeface="Helvetica Neue"/>
            </a:endParaRPr>
          </a:p>
          <a:p>
            <a:pPr>
              <a:buNone/>
            </a:pPr>
            <a:br>
              <a:rPr lang="en-US" dirty="0"/>
            </a:br>
            <a:endParaRPr lang="en-IN" dirty="0"/>
          </a:p>
        </p:txBody>
      </p:sp>
    </p:spTree>
    <p:extLst>
      <p:ext uri="{BB962C8B-B14F-4D97-AF65-F5344CB8AC3E}">
        <p14:creationId xmlns:p14="http://schemas.microsoft.com/office/powerpoint/2010/main" val="3643533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894</Words>
  <Application>Microsoft Office PowerPoint</Application>
  <PresentationFormat>Widescreen</PresentationFormat>
  <Paragraphs>140</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Algerian</vt:lpstr>
      <vt:lpstr>Arial</vt:lpstr>
      <vt:lpstr>Calibri</vt:lpstr>
      <vt:lpstr>Helvetica Neue</vt:lpstr>
      <vt:lpstr>Source Sans Pro</vt:lpstr>
      <vt:lpstr>Times New Roman</vt:lpstr>
      <vt:lpstr>Office Theme</vt:lpstr>
      <vt:lpstr>PowerPoint Presentation</vt:lpstr>
      <vt:lpstr>SUSUSTAINABLE DEVELOPMENT</vt:lpstr>
      <vt:lpstr>PowerPoint Presentation</vt:lpstr>
      <vt:lpstr>PowerPoint Presentation</vt:lpstr>
      <vt:lpstr>SUSUTAINABLE DEVELOPMENT INITIATIVES IN INDIA</vt:lpstr>
      <vt:lpstr>17 SDGs of UNDP</vt:lpstr>
      <vt:lpstr> SDGs in India</vt:lpstr>
      <vt:lpstr> SDGs in India</vt:lpstr>
      <vt:lpstr> SDGs in India</vt:lpstr>
      <vt:lpstr> SDGs in India</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user3</dc:creator>
  <cp:lastModifiedBy>Nandini Katti</cp:lastModifiedBy>
  <cp:revision>65</cp:revision>
  <dcterms:created xsi:type="dcterms:W3CDTF">2018-07-16T05:21:50Z</dcterms:created>
  <dcterms:modified xsi:type="dcterms:W3CDTF">2026-05-04T07:22:05Z</dcterms:modified>
</cp:coreProperties>
</file>